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6" r:id="rId3"/>
    <p:sldId id="257" r:id="rId4"/>
    <p:sldId id="258" r:id="rId5"/>
    <p:sldId id="259" r:id="rId6"/>
    <p:sldId id="263" r:id="rId7"/>
    <p:sldId id="262" r:id="rId8"/>
    <p:sldId id="260" r:id="rId9"/>
    <p:sldId id="265" r:id="rId10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9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ectangle à coins arrondis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94ADE-FF95-4495-BBCC-4D8383215CC3}" type="datetimeFigureOut">
              <a:rPr lang="fr-CH" smtClean="0"/>
              <a:pPr/>
              <a:t>31.10.2015</a:t>
            </a:fld>
            <a:endParaRPr lang="fr-CH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FD161419-BD5D-44B2-83DE-1BB8D2742588}" type="slidenum">
              <a:rPr lang="fr-CH" smtClean="0"/>
              <a:pPr/>
              <a:t>‹N°›</a:t>
            </a:fld>
            <a:endParaRPr lang="fr-CH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94ADE-FF95-4495-BBCC-4D8383215CC3}" type="datetimeFigureOut">
              <a:rPr lang="fr-CH" smtClean="0"/>
              <a:pPr/>
              <a:t>31.10.2015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61419-BD5D-44B2-83DE-1BB8D2742588}" type="slidenum">
              <a:rPr lang="fr-CH" smtClean="0"/>
              <a:pPr/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94ADE-FF95-4495-BBCC-4D8383215CC3}" type="datetimeFigureOut">
              <a:rPr lang="fr-CH" smtClean="0"/>
              <a:pPr/>
              <a:t>31.10.2015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61419-BD5D-44B2-83DE-1BB8D2742588}" type="slidenum">
              <a:rPr lang="fr-CH" smtClean="0"/>
              <a:pPr/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94ADE-FF95-4495-BBCC-4D8383215CC3}" type="datetimeFigureOut">
              <a:rPr lang="fr-CH" smtClean="0"/>
              <a:pPr/>
              <a:t>31.10.2015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61419-BD5D-44B2-83DE-1BB8D2742588}" type="slidenum">
              <a:rPr lang="fr-CH" smtClean="0"/>
              <a:pPr/>
              <a:t>‹N°›</a:t>
            </a:fld>
            <a:endParaRPr lang="fr-CH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ectangle à coins arrondis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94ADE-FF95-4495-BBCC-4D8383215CC3}" type="datetimeFigureOut">
              <a:rPr lang="fr-CH" smtClean="0"/>
              <a:pPr/>
              <a:t>31.10.2015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fr-CH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FD161419-BD5D-44B2-83DE-1BB8D2742588}" type="slidenum">
              <a:rPr lang="fr-CH" smtClean="0"/>
              <a:pPr/>
              <a:t>‹N°›</a:t>
            </a:fld>
            <a:endParaRPr lang="fr-C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94ADE-FF95-4495-BBCC-4D8383215CC3}" type="datetimeFigureOut">
              <a:rPr lang="fr-CH" smtClean="0"/>
              <a:pPr/>
              <a:t>31.10.2015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61419-BD5D-44B2-83DE-1BB8D2742588}" type="slidenum">
              <a:rPr lang="fr-CH" smtClean="0"/>
              <a:pPr/>
              <a:t>‹N°›</a:t>
            </a:fld>
            <a:endParaRPr lang="fr-CH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94ADE-FF95-4495-BBCC-4D8383215CC3}" type="datetimeFigureOut">
              <a:rPr lang="fr-CH" smtClean="0"/>
              <a:pPr/>
              <a:t>31.10.2015</a:t>
            </a:fld>
            <a:endParaRPr lang="fr-CH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61419-BD5D-44B2-83DE-1BB8D2742588}" type="slidenum">
              <a:rPr lang="fr-CH" smtClean="0"/>
              <a:pPr/>
              <a:t>‹N°›</a:t>
            </a:fld>
            <a:endParaRPr lang="fr-CH"/>
          </a:p>
        </p:txBody>
      </p:sp>
      <p:sp>
        <p:nvSpPr>
          <p:cNvPr id="11" name="Espace réservé du contenu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94ADE-FF95-4495-BBCC-4D8383215CC3}" type="datetimeFigureOut">
              <a:rPr lang="fr-CH" smtClean="0"/>
              <a:pPr/>
              <a:t>31.10.2015</a:t>
            </a:fld>
            <a:endParaRPr lang="fr-CH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61419-BD5D-44B2-83DE-1BB8D2742588}" type="slidenum">
              <a:rPr lang="fr-CH" smtClean="0"/>
              <a:pPr/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94ADE-FF95-4495-BBCC-4D8383215CC3}" type="datetimeFigureOut">
              <a:rPr lang="fr-CH" smtClean="0"/>
              <a:pPr/>
              <a:t>31.10.2015</a:t>
            </a:fld>
            <a:endParaRPr lang="fr-CH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61419-BD5D-44B2-83DE-1BB8D2742588}" type="slidenum">
              <a:rPr lang="fr-CH" smtClean="0"/>
              <a:pPr/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ectangle à coins arrondis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94ADE-FF95-4495-BBCC-4D8383215CC3}" type="datetimeFigureOut">
              <a:rPr lang="fr-CH" smtClean="0"/>
              <a:pPr/>
              <a:t>31.10.2015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61419-BD5D-44B2-83DE-1BB8D2742588}" type="slidenum">
              <a:rPr lang="fr-CH" smtClean="0"/>
              <a:pPr/>
              <a:t>‹N°›</a:t>
            </a:fld>
            <a:endParaRPr lang="fr-CH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94ADE-FF95-4495-BBCC-4D8383215CC3}" type="datetimeFigureOut">
              <a:rPr lang="fr-CH" smtClean="0"/>
              <a:pPr/>
              <a:t>31.10.2015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FD161419-BD5D-44B2-83DE-1BB8D2742588}" type="slidenum">
              <a:rPr lang="fr-CH" smtClean="0"/>
              <a:pPr/>
              <a:t>‹N°›</a:t>
            </a:fld>
            <a:endParaRPr lang="fr-CH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ectangle à coins arrondis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4194ADE-FF95-4495-BBCC-4D8383215CC3}" type="datetimeFigureOut">
              <a:rPr lang="fr-CH" smtClean="0"/>
              <a:pPr/>
              <a:t>31.10.2015</a:t>
            </a:fld>
            <a:endParaRPr lang="fr-CH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fr-CH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FD161419-BD5D-44B2-83DE-1BB8D2742588}" type="slidenum">
              <a:rPr lang="fr-CH" smtClean="0"/>
              <a:pPr/>
              <a:t>‹N°›</a:t>
            </a:fld>
            <a:endParaRPr lang="fr-C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H" i="1" dirty="0" smtClean="0"/>
              <a:t>Dossier 5</a:t>
            </a:r>
            <a:endParaRPr lang="fr-CH" i="1" dirty="0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H" b="1" dirty="0" smtClean="0"/>
              <a:t>Les pronoms en et y</a:t>
            </a:r>
            <a:endParaRPr lang="fr-CH" b="1" dirty="0"/>
          </a:p>
        </p:txBody>
      </p:sp>
    </p:spTree>
  </p:cSld>
  <p:clrMapOvr>
    <a:masterClrMapping/>
  </p:clrMapOvr>
  <p:transition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7772400" cy="418058"/>
          </a:xfrm>
        </p:spPr>
        <p:txBody>
          <a:bodyPr>
            <a:normAutofit fontScale="90000"/>
          </a:bodyPr>
          <a:lstStyle/>
          <a:p>
            <a:r>
              <a:rPr lang="fr-CH" sz="2800" b="1" i="1" dirty="0" smtClean="0"/>
              <a:t>Observez.</a:t>
            </a:r>
            <a:endParaRPr lang="fr-CH" sz="2800" b="1" i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179512" y="620688"/>
            <a:ext cx="8856984" cy="6048672"/>
          </a:xfrm>
        </p:spPr>
        <p:txBody>
          <a:bodyPr>
            <a:normAutofit/>
          </a:bodyPr>
          <a:lstStyle/>
          <a:p>
            <a:pPr>
              <a:buNone/>
            </a:pPr>
            <a:endParaRPr lang="fr-CH" sz="2000" dirty="0" smtClean="0"/>
          </a:p>
          <a:p>
            <a:pPr>
              <a:buNone/>
            </a:pPr>
            <a:endParaRPr lang="fr-CH" sz="2000" dirty="0" smtClean="0"/>
          </a:p>
          <a:p>
            <a:pPr>
              <a:buNone/>
            </a:pPr>
            <a:endParaRPr lang="fr-CH" sz="2000" dirty="0" smtClean="0"/>
          </a:p>
          <a:p>
            <a:pPr>
              <a:buNone/>
            </a:pPr>
            <a:endParaRPr lang="fr-CH" sz="2000" dirty="0"/>
          </a:p>
        </p:txBody>
      </p:sp>
      <p:sp>
        <p:nvSpPr>
          <p:cNvPr id="4" name="ZoneTexte 3"/>
          <p:cNvSpPr txBox="1"/>
          <p:nvPr/>
        </p:nvSpPr>
        <p:spPr>
          <a:xfrm>
            <a:off x="323528" y="1484784"/>
            <a:ext cx="8642109" cy="830997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fr-CH" sz="2400" dirty="0" smtClean="0"/>
              <a:t>Une limousine s’arrêta à deux pas de lui et une jeune femme, </a:t>
            </a:r>
            <a:endParaRPr lang="fr-CH" sz="2400" dirty="0" smtClean="0"/>
          </a:p>
          <a:p>
            <a:pPr>
              <a:buNone/>
            </a:pPr>
            <a:r>
              <a:rPr lang="fr-CH" sz="2400" dirty="0" smtClean="0"/>
              <a:t>suivie </a:t>
            </a:r>
            <a:r>
              <a:rPr lang="fr-CH" sz="2400" dirty="0" smtClean="0"/>
              <a:t>de deux chiens, </a:t>
            </a:r>
            <a:r>
              <a:rPr lang="fr-CH" sz="2400" i="1" dirty="0" smtClean="0">
                <a:solidFill>
                  <a:srgbClr val="FF0000"/>
                </a:solidFill>
              </a:rPr>
              <a:t>en</a:t>
            </a:r>
            <a:r>
              <a:rPr lang="fr-CH" sz="2400" dirty="0" smtClean="0"/>
              <a:t> descendit.</a:t>
            </a:r>
            <a:endParaRPr lang="fr-CH" sz="2400" dirty="0" smtClean="0"/>
          </a:p>
        </p:txBody>
      </p:sp>
      <p:sp>
        <p:nvSpPr>
          <p:cNvPr id="5" name="ZoneTexte 4"/>
          <p:cNvSpPr txBox="1"/>
          <p:nvPr/>
        </p:nvSpPr>
        <p:spPr>
          <a:xfrm>
            <a:off x="1475656" y="3573016"/>
            <a:ext cx="6311023" cy="1938992"/>
          </a:xfrm>
          <a:prstGeom prst="rect">
            <a:avLst/>
          </a:prstGeom>
          <a:noFill/>
          <a:ln w="19050">
            <a:noFill/>
          </a:ln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fr-CH" sz="2400" dirty="0" smtClean="0"/>
              <a:t>Rien n’égale Paris (…) </a:t>
            </a:r>
            <a:endParaRPr lang="fr-CH" sz="2400" dirty="0" smtClean="0"/>
          </a:p>
          <a:p>
            <a:pPr>
              <a:buNone/>
            </a:pPr>
            <a:endParaRPr lang="fr-CH" sz="2400" dirty="0" smtClean="0"/>
          </a:p>
          <a:p>
            <a:pPr>
              <a:buNone/>
            </a:pPr>
            <a:r>
              <a:rPr lang="fr-CH" sz="2400" dirty="0" smtClean="0"/>
              <a:t>L’un </a:t>
            </a:r>
            <a:r>
              <a:rPr lang="fr-CH" sz="2400" i="1" dirty="0" smtClean="0">
                <a:solidFill>
                  <a:srgbClr val="FF0000"/>
                </a:solidFill>
              </a:rPr>
              <a:t>y </a:t>
            </a:r>
            <a:r>
              <a:rPr lang="fr-CH" sz="2400" dirty="0" smtClean="0"/>
              <a:t>suit son plaisir, l’autre son intérêt ; </a:t>
            </a:r>
            <a:r>
              <a:rPr lang="fr-CH" sz="2400" dirty="0" smtClean="0"/>
              <a:t>(…)</a:t>
            </a:r>
          </a:p>
          <a:p>
            <a:pPr>
              <a:buNone/>
            </a:pPr>
            <a:endParaRPr lang="fr-CH" sz="2400" dirty="0" smtClean="0"/>
          </a:p>
          <a:p>
            <a:pPr>
              <a:buNone/>
            </a:pPr>
            <a:r>
              <a:rPr lang="fr-CH" sz="2400" dirty="0" smtClean="0"/>
              <a:t>On </a:t>
            </a:r>
            <a:r>
              <a:rPr lang="fr-CH" sz="2400" i="1" dirty="0" smtClean="0">
                <a:solidFill>
                  <a:srgbClr val="FF0000"/>
                </a:solidFill>
              </a:rPr>
              <a:t>y</a:t>
            </a:r>
            <a:r>
              <a:rPr lang="fr-CH" sz="2400" dirty="0" smtClean="0"/>
              <a:t> vole, on </a:t>
            </a:r>
            <a:r>
              <a:rPr lang="fr-CH" sz="2400" i="1" dirty="0" smtClean="0">
                <a:solidFill>
                  <a:srgbClr val="FF0000"/>
                </a:solidFill>
              </a:rPr>
              <a:t>y</a:t>
            </a:r>
            <a:r>
              <a:rPr lang="fr-CH" sz="2400" dirty="0" smtClean="0"/>
              <a:t> tue, on </a:t>
            </a:r>
            <a:r>
              <a:rPr lang="fr-CH" sz="2400" i="1" dirty="0" smtClean="0">
                <a:solidFill>
                  <a:srgbClr val="FF0000"/>
                </a:solidFill>
              </a:rPr>
              <a:t>y</a:t>
            </a:r>
            <a:r>
              <a:rPr lang="fr-CH" sz="2400" dirty="0" smtClean="0"/>
              <a:t> pend, on </a:t>
            </a:r>
            <a:r>
              <a:rPr lang="fr-CH" sz="2400" i="1" dirty="0" smtClean="0">
                <a:solidFill>
                  <a:srgbClr val="FF0000"/>
                </a:solidFill>
              </a:rPr>
              <a:t>y</a:t>
            </a:r>
            <a:r>
              <a:rPr lang="fr-CH" sz="2400" dirty="0" smtClean="0"/>
              <a:t> roue.</a:t>
            </a:r>
            <a:endParaRPr lang="fr-CH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24744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fr-CH" sz="2800" b="1" i="1" dirty="0" smtClean="0">
                <a:latin typeface="Lucida Sans Unicode" pitchFamily="34" charset="0"/>
              </a:rPr>
              <a:t/>
            </a:r>
            <a:br>
              <a:rPr lang="fr-CH" sz="2800" b="1" i="1" dirty="0" smtClean="0">
                <a:latin typeface="Lucida Sans Unicode" pitchFamily="34" charset="0"/>
              </a:rPr>
            </a:br>
            <a:r>
              <a:rPr lang="fr-CH" sz="2700" b="1" i="1" dirty="0" smtClean="0"/>
              <a:t>Les pronoms en et y</a:t>
            </a:r>
            <a:r>
              <a:rPr lang="fr-CH" sz="2800" b="1" dirty="0" smtClean="0">
                <a:latin typeface="Lucida Sans Unicode" pitchFamily="34" charset="0"/>
              </a:rPr>
              <a:t/>
            </a:r>
            <a:br>
              <a:rPr lang="fr-CH" sz="2800" b="1" dirty="0" smtClean="0">
                <a:latin typeface="Lucida Sans Unicode" pitchFamily="34" charset="0"/>
              </a:rPr>
            </a:br>
            <a:endParaRPr lang="fr-CH" sz="2800" dirty="0" smtClean="0"/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179388" y="836613"/>
            <a:ext cx="8785225" cy="5688012"/>
          </a:xfrm>
        </p:spPr>
        <p:txBody>
          <a:bodyPr>
            <a:normAutofit/>
          </a:bodyPr>
          <a:lstStyle/>
          <a:p>
            <a:pPr eaLnBrk="1" hangingPunct="1">
              <a:buFont typeface="Wingdings 2" pitchFamily="18" charset="2"/>
              <a:buNone/>
            </a:pPr>
            <a:r>
              <a:rPr lang="fr-CH" sz="2400" dirty="0" smtClean="0"/>
              <a:t>   </a:t>
            </a:r>
          </a:p>
          <a:p>
            <a:pPr eaLnBrk="1" hangingPunct="1">
              <a:buFont typeface="Wingdings 2" pitchFamily="18" charset="2"/>
              <a:buNone/>
            </a:pPr>
            <a:r>
              <a:rPr lang="fr-CH" sz="2000" dirty="0" smtClean="0"/>
              <a:t>Le pronom </a:t>
            </a:r>
            <a:r>
              <a:rPr lang="fr-CH" sz="2000" dirty="0" smtClean="0">
                <a:solidFill>
                  <a:srgbClr val="FF0000"/>
                </a:solidFill>
              </a:rPr>
              <a:t>y </a:t>
            </a:r>
            <a:r>
              <a:rPr lang="fr-CH" sz="2000" dirty="0" smtClean="0"/>
              <a:t>remplace un complément de lieu avec la préposition </a:t>
            </a:r>
            <a:r>
              <a:rPr lang="ru-RU" sz="2000" dirty="0" smtClean="0"/>
              <a:t> </a:t>
            </a:r>
            <a:r>
              <a:rPr lang="fr-CH" sz="2000" u="sng" dirty="0" smtClean="0">
                <a:solidFill>
                  <a:srgbClr val="FF0000"/>
                </a:solidFill>
              </a:rPr>
              <a:t>à</a:t>
            </a:r>
            <a:r>
              <a:rPr lang="fr-CH" sz="2000" dirty="0" smtClean="0"/>
              <a:t>:</a:t>
            </a:r>
          </a:p>
          <a:p>
            <a:pPr eaLnBrk="1" hangingPunct="1">
              <a:buFont typeface="Wingdings 2" pitchFamily="18" charset="2"/>
              <a:buNone/>
            </a:pPr>
            <a:r>
              <a:rPr lang="fr-CH" sz="2400" i="1" dirty="0" smtClean="0"/>
              <a:t>                         </a:t>
            </a:r>
          </a:p>
          <a:p>
            <a:pPr eaLnBrk="1" hangingPunct="1">
              <a:buFont typeface="Wingdings 2" pitchFamily="18" charset="2"/>
              <a:buNone/>
            </a:pPr>
            <a:r>
              <a:rPr lang="fr-CH" sz="2400" i="1" dirty="0" smtClean="0"/>
              <a:t>                   Je vais </a:t>
            </a:r>
            <a:r>
              <a:rPr lang="fr-CH" sz="2400" i="1" u="sng" dirty="0" smtClean="0">
                <a:solidFill>
                  <a:srgbClr val="FF0000"/>
                </a:solidFill>
              </a:rPr>
              <a:t>à Paris</a:t>
            </a:r>
            <a:r>
              <a:rPr lang="fr-CH" sz="2400" i="1" dirty="0" smtClean="0"/>
              <a:t>.                       J’</a:t>
            </a:r>
            <a:r>
              <a:rPr lang="fr-CH" sz="2400" i="1" dirty="0" smtClean="0">
                <a:solidFill>
                  <a:srgbClr val="FF0000"/>
                </a:solidFill>
              </a:rPr>
              <a:t>y</a:t>
            </a:r>
            <a:r>
              <a:rPr lang="fr-CH" sz="2400" i="1" dirty="0" smtClean="0"/>
              <a:t> vais.</a:t>
            </a:r>
          </a:p>
          <a:p>
            <a:pPr eaLnBrk="1" hangingPunct="1">
              <a:buFont typeface="Wingdings 2" pitchFamily="18" charset="2"/>
              <a:buNone/>
            </a:pPr>
            <a:r>
              <a:rPr lang="fr-CH" sz="2000" dirty="0" smtClean="0"/>
              <a:t>    </a:t>
            </a:r>
          </a:p>
          <a:p>
            <a:pPr eaLnBrk="1" hangingPunct="1">
              <a:buFont typeface="Wingdings 2" pitchFamily="18" charset="2"/>
              <a:buNone/>
            </a:pPr>
            <a:endParaRPr lang="fr-CH" sz="2000" dirty="0" smtClean="0"/>
          </a:p>
          <a:p>
            <a:pPr eaLnBrk="1" hangingPunct="1">
              <a:buFont typeface="Wingdings 2" pitchFamily="18" charset="2"/>
              <a:buNone/>
            </a:pPr>
            <a:r>
              <a:rPr lang="fr-CH" sz="2000" dirty="0" smtClean="0"/>
              <a:t>Le pronom </a:t>
            </a:r>
            <a:r>
              <a:rPr lang="fr-CH" sz="2000" dirty="0" smtClean="0">
                <a:solidFill>
                  <a:srgbClr val="FF0000"/>
                </a:solidFill>
              </a:rPr>
              <a:t>en </a:t>
            </a:r>
            <a:r>
              <a:rPr lang="fr-CH" sz="2000" dirty="0" smtClean="0"/>
              <a:t>remplace un complément de lieu avec la préposition</a:t>
            </a:r>
            <a:r>
              <a:rPr lang="ru-RU" sz="2000" dirty="0" smtClean="0"/>
              <a:t> </a:t>
            </a:r>
            <a:r>
              <a:rPr lang="fr-CH" sz="2000" u="sng" dirty="0" smtClean="0">
                <a:solidFill>
                  <a:srgbClr val="FF0000"/>
                </a:solidFill>
              </a:rPr>
              <a:t>de</a:t>
            </a:r>
            <a:r>
              <a:rPr lang="fr-CH" sz="2000" dirty="0" smtClean="0"/>
              <a:t>:</a:t>
            </a:r>
          </a:p>
          <a:p>
            <a:pPr eaLnBrk="1" hangingPunct="1">
              <a:buFont typeface="Wingdings 2" pitchFamily="18" charset="2"/>
              <a:buNone/>
            </a:pPr>
            <a:r>
              <a:rPr lang="fr-CH" sz="2400" i="1" dirty="0" smtClean="0"/>
              <a:t>                    </a:t>
            </a:r>
          </a:p>
          <a:p>
            <a:pPr eaLnBrk="1" hangingPunct="1">
              <a:buFont typeface="Wingdings 2" pitchFamily="18" charset="2"/>
              <a:buNone/>
            </a:pPr>
            <a:r>
              <a:rPr lang="fr-CH" sz="2400" i="1" dirty="0" smtClean="0"/>
              <a:t>                 Je reviens </a:t>
            </a:r>
            <a:r>
              <a:rPr lang="fr-CH" sz="2400" i="1" u="sng" dirty="0" smtClean="0">
                <a:solidFill>
                  <a:srgbClr val="FF0000"/>
                </a:solidFill>
              </a:rPr>
              <a:t>de Paris</a:t>
            </a:r>
            <a:r>
              <a:rPr lang="fr-CH" sz="2400" i="1" dirty="0" smtClean="0"/>
              <a:t>.                  J’</a:t>
            </a:r>
            <a:r>
              <a:rPr lang="fr-CH" sz="2400" i="1" dirty="0" smtClean="0">
                <a:solidFill>
                  <a:srgbClr val="FF0000"/>
                </a:solidFill>
              </a:rPr>
              <a:t>en</a:t>
            </a:r>
            <a:r>
              <a:rPr lang="fr-CH" sz="2400" i="1" dirty="0" smtClean="0"/>
              <a:t> reviens.</a:t>
            </a:r>
          </a:p>
          <a:p>
            <a:pPr eaLnBrk="1" hangingPunct="1">
              <a:buFont typeface="Wingdings 2" pitchFamily="18" charset="2"/>
              <a:buNone/>
            </a:pPr>
            <a:endParaRPr lang="fr-CH" sz="2000" i="1" dirty="0" smtClean="0"/>
          </a:p>
          <a:p>
            <a:pPr eaLnBrk="1" hangingPunct="1">
              <a:buFont typeface="Wingdings 2" pitchFamily="18" charset="2"/>
              <a:buNone/>
            </a:pPr>
            <a:r>
              <a:rPr lang="fr-CH" sz="2000" i="1" dirty="0" smtClean="0"/>
              <a:t>           </a:t>
            </a:r>
          </a:p>
        </p:txBody>
      </p:sp>
      <p:cxnSp>
        <p:nvCxnSpPr>
          <p:cNvPr id="6" name="Connecteur droit avec flèche 5"/>
          <p:cNvCxnSpPr/>
          <p:nvPr/>
        </p:nvCxnSpPr>
        <p:spPr>
          <a:xfrm>
            <a:off x="4499992" y="2348880"/>
            <a:ext cx="720725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avec flèche 8"/>
          <p:cNvCxnSpPr/>
          <p:nvPr/>
        </p:nvCxnSpPr>
        <p:spPr>
          <a:xfrm>
            <a:off x="4644008" y="4365104"/>
            <a:ext cx="71913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re 1"/>
          <p:cNvSpPr>
            <a:spLocks noGrp="1"/>
          </p:cNvSpPr>
          <p:nvPr>
            <p:ph type="title"/>
          </p:nvPr>
        </p:nvSpPr>
        <p:spPr>
          <a:xfrm>
            <a:off x="457200" y="404813"/>
            <a:ext cx="8229600" cy="503237"/>
          </a:xfrm>
        </p:spPr>
        <p:txBody>
          <a:bodyPr>
            <a:normAutofit fontScale="90000"/>
          </a:bodyPr>
          <a:lstStyle/>
          <a:p>
            <a:pPr algn="ctr"/>
            <a:r>
              <a:rPr lang="fr-CH" sz="2800" b="1" i="1" dirty="0" smtClean="0"/>
              <a:t>Le pronom </a:t>
            </a:r>
            <a:r>
              <a:rPr lang="fr-CH" sz="2800" b="1" i="1" dirty="0" smtClean="0"/>
              <a:t>en </a:t>
            </a:r>
          </a:p>
        </p:txBody>
      </p:sp>
      <p:sp>
        <p:nvSpPr>
          <p:cNvPr id="7171" name="Espace réservé du contenu 2"/>
          <p:cNvSpPr>
            <a:spLocks noGrp="1"/>
          </p:cNvSpPr>
          <p:nvPr>
            <p:ph idx="1"/>
          </p:nvPr>
        </p:nvSpPr>
        <p:spPr>
          <a:xfrm>
            <a:off x="457200" y="1412875"/>
            <a:ext cx="8229600" cy="4911725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fr-CH" sz="2000" dirty="0" smtClean="0"/>
              <a:t>Le pronom </a:t>
            </a:r>
            <a:r>
              <a:rPr lang="fr-CH" sz="2000" b="1" dirty="0" smtClean="0">
                <a:solidFill>
                  <a:srgbClr val="FF0000"/>
                </a:solidFill>
              </a:rPr>
              <a:t>en</a:t>
            </a:r>
            <a:r>
              <a:rPr lang="fr-CH" sz="2000" dirty="0" smtClean="0">
                <a:solidFill>
                  <a:srgbClr val="FF0000"/>
                </a:solidFill>
              </a:rPr>
              <a:t> </a:t>
            </a:r>
            <a:r>
              <a:rPr lang="fr-CH" sz="2000" dirty="0" smtClean="0"/>
              <a:t>remplace un complément d’objet indirect avec la préposition</a:t>
            </a:r>
            <a:r>
              <a:rPr lang="ru-RU" sz="2000" dirty="0" smtClean="0"/>
              <a:t> </a:t>
            </a:r>
            <a:r>
              <a:rPr lang="fr-CH" sz="2000" dirty="0" smtClean="0">
                <a:solidFill>
                  <a:srgbClr val="FF0000"/>
                </a:solidFill>
              </a:rPr>
              <a:t>de</a:t>
            </a:r>
            <a:r>
              <a:rPr lang="fr-CH" sz="2000" dirty="0" smtClean="0"/>
              <a:t>:</a:t>
            </a:r>
          </a:p>
          <a:p>
            <a:pPr>
              <a:buFont typeface="Wingdings 2" pitchFamily="18" charset="2"/>
              <a:buNone/>
            </a:pPr>
            <a:r>
              <a:rPr lang="fr-CH" sz="2400" b="1" i="1" dirty="0" smtClean="0"/>
              <a:t>    </a:t>
            </a:r>
          </a:p>
          <a:p>
            <a:pPr>
              <a:buFont typeface="Wingdings 2" pitchFamily="18" charset="2"/>
              <a:buNone/>
            </a:pPr>
            <a:r>
              <a:rPr lang="fr-CH" sz="2400" b="1" i="1" dirty="0" smtClean="0"/>
              <a:t>   </a:t>
            </a:r>
            <a:r>
              <a:rPr lang="fr-CH" sz="2400" i="1" dirty="0" smtClean="0"/>
              <a:t>Je parle </a:t>
            </a:r>
            <a:r>
              <a:rPr lang="fr-CH" sz="2400" i="1" u="sng" dirty="0" smtClean="0">
                <a:solidFill>
                  <a:srgbClr val="FF0000"/>
                </a:solidFill>
              </a:rPr>
              <a:t>de cela</a:t>
            </a:r>
            <a:r>
              <a:rPr lang="fr-CH" sz="2400" i="1" dirty="0" smtClean="0"/>
              <a:t>.                              </a:t>
            </a:r>
            <a:r>
              <a:rPr lang="fr-CH" sz="2400" b="1" i="1" dirty="0" smtClean="0"/>
              <a:t>J’</a:t>
            </a:r>
            <a:r>
              <a:rPr lang="fr-CH" sz="2400" b="1" i="1" dirty="0" smtClean="0">
                <a:solidFill>
                  <a:srgbClr val="FF0000"/>
                </a:solidFill>
              </a:rPr>
              <a:t>en</a:t>
            </a:r>
            <a:r>
              <a:rPr lang="fr-CH" sz="2400" b="1" i="1" dirty="0" smtClean="0"/>
              <a:t> parle.   </a:t>
            </a:r>
          </a:p>
          <a:p>
            <a:pPr>
              <a:buFont typeface="Wingdings 2" pitchFamily="18" charset="2"/>
              <a:buNone/>
            </a:pPr>
            <a:endParaRPr lang="fr-CH" sz="2400" b="1" i="1" dirty="0" smtClean="0"/>
          </a:p>
          <a:p>
            <a:pPr>
              <a:buFont typeface="Wingdings 2" pitchFamily="18" charset="2"/>
              <a:buNone/>
            </a:pPr>
            <a:r>
              <a:rPr lang="fr-CH" sz="2400" b="1" i="1" dirty="0" smtClean="0"/>
              <a:t> </a:t>
            </a:r>
            <a:r>
              <a:rPr lang="fr-CH" sz="2400" i="1" dirty="0" smtClean="0"/>
              <a:t>Je </a:t>
            </a:r>
            <a:r>
              <a:rPr lang="fr-CH" sz="2400" i="1" dirty="0" smtClean="0"/>
              <a:t>parle </a:t>
            </a:r>
            <a:r>
              <a:rPr lang="fr-CH" sz="2400" i="1" u="sng" dirty="0" smtClean="0">
                <a:solidFill>
                  <a:srgbClr val="FF0000"/>
                </a:solidFill>
              </a:rPr>
              <a:t>de mes études</a:t>
            </a:r>
            <a:r>
              <a:rPr lang="fr-CH" sz="2400" i="1" dirty="0" smtClean="0"/>
              <a:t>. </a:t>
            </a:r>
            <a:r>
              <a:rPr lang="ru-RU" sz="2400" i="1" dirty="0" smtClean="0"/>
              <a:t>                    </a:t>
            </a:r>
            <a:r>
              <a:rPr lang="fr-CH" sz="2400" i="1" dirty="0" smtClean="0"/>
              <a:t> </a:t>
            </a:r>
            <a:r>
              <a:rPr lang="fr-CH" sz="2400" b="1" i="1" dirty="0" smtClean="0"/>
              <a:t>J’</a:t>
            </a:r>
            <a:r>
              <a:rPr lang="fr-CH" sz="2400" b="1" i="1" dirty="0" smtClean="0">
                <a:solidFill>
                  <a:srgbClr val="FF0000"/>
                </a:solidFill>
              </a:rPr>
              <a:t>en</a:t>
            </a:r>
            <a:r>
              <a:rPr lang="fr-CH" sz="2400" b="1" i="1" dirty="0" smtClean="0"/>
              <a:t> parle.</a:t>
            </a:r>
            <a:endParaRPr lang="ru-RU" sz="2400" b="1" i="1" dirty="0" smtClean="0"/>
          </a:p>
          <a:p>
            <a:pPr>
              <a:buFont typeface="Wingdings 2" pitchFamily="18" charset="2"/>
              <a:buNone/>
            </a:pPr>
            <a:endParaRPr lang="ru-RU" sz="2400" dirty="0" smtClean="0"/>
          </a:p>
          <a:p>
            <a:pPr>
              <a:buFont typeface="Wingdings 2" pitchFamily="18" charset="2"/>
              <a:buNone/>
            </a:pPr>
            <a:endParaRPr lang="ru-RU" sz="2400" dirty="0" smtClean="0"/>
          </a:p>
          <a:p>
            <a:pPr>
              <a:buFont typeface="Wingdings 2" pitchFamily="18" charset="2"/>
              <a:buNone/>
            </a:pPr>
            <a:r>
              <a:rPr lang="fr-CH" sz="2400" dirty="0" smtClean="0"/>
              <a:t> </a:t>
            </a:r>
            <a:r>
              <a:rPr lang="fr-CH" sz="2400" i="1" dirty="0" smtClean="0"/>
              <a:t>Je suis ravi </a:t>
            </a:r>
            <a:r>
              <a:rPr lang="fr-CH" sz="2400" i="1" u="sng" dirty="0" smtClean="0">
                <a:solidFill>
                  <a:srgbClr val="FF0000"/>
                </a:solidFill>
              </a:rPr>
              <a:t>de faire votre connaissance. </a:t>
            </a:r>
            <a:endParaRPr lang="ru-RU" sz="2400" i="1" u="sng" dirty="0" smtClean="0">
              <a:solidFill>
                <a:srgbClr val="FF0000"/>
              </a:solidFill>
            </a:endParaRPr>
          </a:p>
          <a:p>
            <a:pPr>
              <a:buFont typeface="Wingdings 2" pitchFamily="18" charset="2"/>
              <a:buNone/>
            </a:pPr>
            <a:r>
              <a:rPr lang="ru-RU" sz="2400" b="1" i="1" dirty="0" smtClean="0"/>
              <a:t>            </a:t>
            </a:r>
          </a:p>
          <a:p>
            <a:pPr>
              <a:buFont typeface="Wingdings 2" pitchFamily="18" charset="2"/>
              <a:buNone/>
            </a:pPr>
            <a:r>
              <a:rPr lang="ru-RU" sz="2400" b="1" i="1" dirty="0" smtClean="0"/>
              <a:t>                                                                             </a:t>
            </a:r>
            <a:r>
              <a:rPr lang="fr-CH" sz="2400" b="1" i="1" dirty="0" smtClean="0"/>
              <a:t> J’</a:t>
            </a:r>
            <a:r>
              <a:rPr lang="fr-CH" sz="2400" b="1" i="1" dirty="0" smtClean="0">
                <a:solidFill>
                  <a:srgbClr val="FF0000"/>
                </a:solidFill>
              </a:rPr>
              <a:t>en </a:t>
            </a:r>
            <a:r>
              <a:rPr lang="fr-CH" sz="2400" b="1" i="1" dirty="0" smtClean="0"/>
              <a:t>suis ravi.</a:t>
            </a:r>
            <a:endParaRPr lang="ru-RU" sz="2400" b="1" i="1" dirty="0" smtClean="0"/>
          </a:p>
          <a:p>
            <a:pPr>
              <a:buFont typeface="Wingdings 2" pitchFamily="18" charset="2"/>
              <a:buNone/>
            </a:pPr>
            <a:endParaRPr lang="fr-CH" sz="2400" dirty="0" smtClean="0"/>
          </a:p>
        </p:txBody>
      </p:sp>
      <p:cxnSp>
        <p:nvCxnSpPr>
          <p:cNvPr id="6" name="Connecteur droit avec flèche 5"/>
          <p:cNvCxnSpPr/>
          <p:nvPr/>
        </p:nvCxnSpPr>
        <p:spPr>
          <a:xfrm>
            <a:off x="4139952" y="2780928"/>
            <a:ext cx="792088" cy="0"/>
          </a:xfrm>
          <a:prstGeom prst="straightConnector1">
            <a:avLst/>
          </a:prstGeom>
          <a:ln w="127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avec flèche 7"/>
          <p:cNvCxnSpPr/>
          <p:nvPr/>
        </p:nvCxnSpPr>
        <p:spPr>
          <a:xfrm>
            <a:off x="4139952" y="3645024"/>
            <a:ext cx="792088" cy="0"/>
          </a:xfrm>
          <a:prstGeom prst="straightConnector1">
            <a:avLst/>
          </a:prstGeom>
          <a:ln w="127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avec flèche 9"/>
          <p:cNvCxnSpPr/>
          <p:nvPr/>
        </p:nvCxnSpPr>
        <p:spPr>
          <a:xfrm>
            <a:off x="4139952" y="5805264"/>
            <a:ext cx="792088" cy="0"/>
          </a:xfrm>
          <a:prstGeom prst="straightConnector1">
            <a:avLst/>
          </a:prstGeom>
          <a:ln w="127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re 1"/>
          <p:cNvSpPr>
            <a:spLocks noGrp="1"/>
          </p:cNvSpPr>
          <p:nvPr>
            <p:ph type="title"/>
          </p:nvPr>
        </p:nvSpPr>
        <p:spPr>
          <a:xfrm>
            <a:off x="457200" y="333375"/>
            <a:ext cx="8229600" cy="574675"/>
          </a:xfrm>
        </p:spPr>
        <p:txBody>
          <a:bodyPr>
            <a:normAutofit/>
          </a:bodyPr>
          <a:lstStyle/>
          <a:p>
            <a:pPr algn="ctr"/>
            <a:r>
              <a:rPr lang="fr-CH" sz="2400" b="1" i="1" dirty="0" smtClean="0"/>
              <a:t>Le pronom en</a:t>
            </a:r>
            <a:endParaRPr lang="fr-CH" sz="2400" i="1" dirty="0" smtClean="0"/>
          </a:p>
        </p:txBody>
      </p:sp>
      <p:sp>
        <p:nvSpPr>
          <p:cNvPr id="9219" name="Espace réservé du contenu 2"/>
          <p:cNvSpPr>
            <a:spLocks noGrp="1"/>
          </p:cNvSpPr>
          <p:nvPr>
            <p:ph idx="1"/>
          </p:nvPr>
        </p:nvSpPr>
        <p:spPr>
          <a:xfrm>
            <a:off x="179388" y="1052513"/>
            <a:ext cx="8713787" cy="5400675"/>
          </a:xfrm>
        </p:spPr>
        <p:txBody>
          <a:bodyPr>
            <a:normAutofit/>
          </a:bodyPr>
          <a:lstStyle/>
          <a:p>
            <a:pPr>
              <a:buFont typeface="Wingdings 2" pitchFamily="18" charset="2"/>
              <a:buNone/>
            </a:pPr>
            <a:r>
              <a:rPr lang="fr-CH" sz="2000" b="1" dirty="0" smtClean="0"/>
              <a:t>Le pronom</a:t>
            </a:r>
            <a:r>
              <a:rPr lang="ru-RU" sz="2000" b="1" dirty="0" smtClean="0"/>
              <a:t> </a:t>
            </a:r>
            <a:r>
              <a:rPr lang="fr-CH" sz="2000" b="1" dirty="0" smtClean="0">
                <a:solidFill>
                  <a:srgbClr val="FF0000"/>
                </a:solidFill>
              </a:rPr>
              <a:t>en</a:t>
            </a:r>
            <a:r>
              <a:rPr lang="ru-RU" sz="2000" b="1" dirty="0" smtClean="0"/>
              <a:t> </a:t>
            </a:r>
            <a:r>
              <a:rPr lang="fr-CH" sz="2000" b="1" dirty="0" smtClean="0"/>
              <a:t>se place devant le verbe :</a:t>
            </a:r>
          </a:p>
          <a:p>
            <a:pPr>
              <a:buFont typeface="Wingdings 2" pitchFamily="18" charset="2"/>
              <a:buNone/>
            </a:pPr>
            <a:r>
              <a:rPr lang="fr-CH" sz="2400" i="1" dirty="0" smtClean="0"/>
              <a:t>       </a:t>
            </a:r>
          </a:p>
          <a:p>
            <a:pPr>
              <a:buFont typeface="Wingdings 2" pitchFamily="18" charset="2"/>
              <a:buNone/>
            </a:pPr>
            <a:r>
              <a:rPr lang="fr-CH" sz="2400" i="1" dirty="0" smtClean="0"/>
              <a:t>         </a:t>
            </a:r>
            <a:r>
              <a:rPr lang="ru-RU" sz="2400" i="1" dirty="0" smtClean="0"/>
              <a:t> </a:t>
            </a:r>
            <a:r>
              <a:rPr lang="fr-CH" sz="2400" i="1" dirty="0" smtClean="0"/>
              <a:t>J’</a:t>
            </a:r>
            <a:r>
              <a:rPr lang="fr-CH" sz="2400" i="1" dirty="0" smtClean="0">
                <a:solidFill>
                  <a:srgbClr val="FF0000"/>
                </a:solidFill>
              </a:rPr>
              <a:t>en</a:t>
            </a:r>
            <a:r>
              <a:rPr lang="fr-CH" sz="2400" i="1" dirty="0" smtClean="0"/>
              <a:t> suis content.                      J’ </a:t>
            </a:r>
            <a:r>
              <a:rPr lang="fr-CH" sz="2400" i="1" dirty="0" smtClean="0">
                <a:solidFill>
                  <a:srgbClr val="FF0000"/>
                </a:solidFill>
              </a:rPr>
              <a:t>en</a:t>
            </a:r>
            <a:r>
              <a:rPr lang="fr-CH" sz="2400" i="1" dirty="0" smtClean="0"/>
              <a:t> ai été content.</a:t>
            </a:r>
          </a:p>
          <a:p>
            <a:pPr>
              <a:buFont typeface="Wingdings 2" pitchFamily="18" charset="2"/>
              <a:buNone/>
            </a:pPr>
            <a:endParaRPr lang="ru-RU" sz="2400" dirty="0" smtClean="0"/>
          </a:p>
          <a:p>
            <a:pPr>
              <a:buFont typeface="Wingdings 2" pitchFamily="18" charset="2"/>
              <a:buNone/>
            </a:pPr>
            <a:r>
              <a:rPr lang="fr-CH" sz="2000" b="1" dirty="0" smtClean="0"/>
              <a:t>Au </a:t>
            </a:r>
            <a:r>
              <a:rPr lang="fr-CH" sz="2000" i="1" dirty="0" smtClean="0"/>
              <a:t>futur immédiat </a:t>
            </a:r>
            <a:r>
              <a:rPr lang="fr-CH" sz="2000" b="1" dirty="0" smtClean="0"/>
              <a:t>et au </a:t>
            </a:r>
            <a:r>
              <a:rPr lang="fr-CH" sz="2000" i="1" dirty="0" smtClean="0"/>
              <a:t>passé récent </a:t>
            </a:r>
            <a:r>
              <a:rPr lang="fr-CH" sz="2000" b="1" dirty="0" smtClean="0"/>
              <a:t>le pronom</a:t>
            </a:r>
            <a:r>
              <a:rPr lang="ru-RU" sz="2000" b="1" dirty="0" smtClean="0"/>
              <a:t> </a:t>
            </a:r>
            <a:r>
              <a:rPr lang="fr-CH" sz="2000" b="1" dirty="0" smtClean="0">
                <a:solidFill>
                  <a:srgbClr val="FF0000"/>
                </a:solidFill>
              </a:rPr>
              <a:t>en </a:t>
            </a:r>
            <a:r>
              <a:rPr lang="fr-CH" sz="2000" b="1" dirty="0" smtClean="0"/>
              <a:t>se place </a:t>
            </a:r>
            <a:r>
              <a:rPr lang="fr-CH" sz="2000" b="1" dirty="0" smtClean="0"/>
              <a:t>a</a:t>
            </a:r>
            <a:r>
              <a:rPr lang="fr-CH" sz="2000" b="1" dirty="0" smtClean="0"/>
              <a:t>vant </a:t>
            </a:r>
            <a:r>
              <a:rPr lang="fr-CH" sz="2000" b="1" dirty="0" smtClean="0"/>
              <a:t>l’infinitif :</a:t>
            </a:r>
          </a:p>
          <a:p>
            <a:pPr>
              <a:buFont typeface="Wingdings 2" pitchFamily="18" charset="2"/>
              <a:buNone/>
            </a:pPr>
            <a:endParaRPr lang="fr-CH" sz="2400" i="1" dirty="0" smtClean="0"/>
          </a:p>
          <a:p>
            <a:pPr>
              <a:buFont typeface="Wingdings 2" pitchFamily="18" charset="2"/>
              <a:buNone/>
            </a:pPr>
            <a:r>
              <a:rPr lang="fr-CH" sz="2400" i="1" dirty="0" smtClean="0"/>
              <a:t>  Je vais </a:t>
            </a:r>
            <a:r>
              <a:rPr lang="fr-CH" sz="2400" i="1" dirty="0" smtClean="0">
                <a:solidFill>
                  <a:srgbClr val="FF0000"/>
                </a:solidFill>
              </a:rPr>
              <a:t>en</a:t>
            </a:r>
            <a:r>
              <a:rPr lang="fr-CH" sz="2400" i="1" dirty="0" smtClean="0"/>
              <a:t> </a:t>
            </a:r>
            <a:r>
              <a:rPr lang="fr-CH" sz="2400" i="1" u="sng" dirty="0" smtClean="0"/>
              <a:t>être</a:t>
            </a:r>
            <a:r>
              <a:rPr lang="fr-CH" sz="2400" i="1" dirty="0" smtClean="0"/>
              <a:t> content.             </a:t>
            </a:r>
            <a:r>
              <a:rPr lang="ru-RU" sz="2400" i="1" dirty="0" smtClean="0"/>
              <a:t>   </a:t>
            </a:r>
            <a:r>
              <a:rPr lang="fr-CH" sz="2400" i="1" dirty="0" smtClean="0"/>
              <a:t> Je viens d’</a:t>
            </a:r>
            <a:r>
              <a:rPr lang="fr-CH" sz="2400" i="1" dirty="0" smtClean="0">
                <a:solidFill>
                  <a:srgbClr val="FF0000"/>
                </a:solidFill>
              </a:rPr>
              <a:t>en </a:t>
            </a:r>
            <a:r>
              <a:rPr lang="fr-CH" sz="2400" i="1" u="sng" dirty="0" smtClean="0"/>
              <a:t>être</a:t>
            </a:r>
            <a:r>
              <a:rPr lang="fr-CH" sz="2400" i="1" dirty="0" smtClean="0"/>
              <a:t> content.</a:t>
            </a:r>
          </a:p>
          <a:p>
            <a:pPr>
              <a:buFont typeface="Wingdings 2" pitchFamily="18" charset="2"/>
              <a:buNone/>
            </a:pPr>
            <a:r>
              <a:rPr lang="ru-RU" sz="2400" i="1" dirty="0" smtClean="0"/>
              <a:t>                  </a:t>
            </a:r>
          </a:p>
          <a:p>
            <a:pPr>
              <a:buFont typeface="Wingdings 2" pitchFamily="18" charset="2"/>
              <a:buNone/>
            </a:pPr>
            <a:r>
              <a:rPr lang="fr-CH" sz="2000" b="1" dirty="0" smtClean="0"/>
              <a:t>À l’impératif :</a:t>
            </a:r>
            <a:r>
              <a:rPr lang="ru-RU" sz="2000" b="1" dirty="0" smtClean="0"/>
              <a:t>                </a:t>
            </a:r>
            <a:r>
              <a:rPr lang="fr-CH" sz="2000" b="1" dirty="0" smtClean="0"/>
              <a:t>                  </a:t>
            </a:r>
          </a:p>
          <a:p>
            <a:pPr>
              <a:buFont typeface="Wingdings 2" pitchFamily="18" charset="2"/>
              <a:buNone/>
            </a:pPr>
            <a:r>
              <a:rPr lang="fr-CH" sz="2400" dirty="0" smtClean="0"/>
              <a:t>                 </a:t>
            </a:r>
            <a:r>
              <a:rPr lang="fr-CH" sz="2400" i="1" dirty="0" smtClean="0"/>
              <a:t> Parle</a:t>
            </a:r>
            <a:r>
              <a:rPr lang="ru-RU" sz="2400" i="1" dirty="0" smtClean="0"/>
              <a:t>  </a:t>
            </a:r>
            <a:r>
              <a:rPr lang="fr-CH" sz="2400" i="1" u="sng" dirty="0" smtClean="0"/>
              <a:t>de  cela</a:t>
            </a:r>
            <a:r>
              <a:rPr lang="fr-CH" sz="2400" i="1" dirty="0" smtClean="0"/>
              <a:t>!                          Parle</a:t>
            </a:r>
            <a:r>
              <a:rPr lang="fr-CH" sz="2400" b="1" i="1" u="sng" dirty="0" smtClean="0">
                <a:solidFill>
                  <a:srgbClr val="FF0000"/>
                </a:solidFill>
              </a:rPr>
              <a:t>s</a:t>
            </a:r>
            <a:r>
              <a:rPr lang="fr-CH" sz="2400" i="1" dirty="0" smtClean="0"/>
              <a:t>-</a:t>
            </a:r>
            <a:r>
              <a:rPr lang="fr-CH" sz="2400" b="1" i="1" dirty="0" smtClean="0">
                <a:solidFill>
                  <a:srgbClr val="FF0000"/>
                </a:solidFill>
              </a:rPr>
              <a:t>en</a:t>
            </a:r>
            <a:r>
              <a:rPr lang="fr-CH" sz="2400" i="1" dirty="0" smtClean="0"/>
              <a:t>!</a:t>
            </a:r>
            <a:endParaRPr lang="ru-RU" sz="2400" i="1" dirty="0" smtClean="0"/>
          </a:p>
          <a:p>
            <a:pPr>
              <a:buFont typeface="Wingdings 2" pitchFamily="18" charset="2"/>
              <a:buNone/>
            </a:pPr>
            <a:r>
              <a:rPr lang="ru-RU" sz="2400" i="1" dirty="0" smtClean="0"/>
              <a:t>           </a:t>
            </a:r>
            <a:r>
              <a:rPr lang="fr-CH" sz="2400" i="1" dirty="0" smtClean="0"/>
              <a:t>Ne parle pas </a:t>
            </a:r>
            <a:r>
              <a:rPr lang="fr-CH" sz="2400" i="1" u="sng" dirty="0" smtClean="0"/>
              <a:t>de cela</a:t>
            </a:r>
            <a:r>
              <a:rPr lang="fr-CH" sz="2400" i="1" dirty="0" smtClean="0"/>
              <a:t>!                        N’</a:t>
            </a:r>
            <a:r>
              <a:rPr lang="fr-CH" sz="2400" b="1" i="1" dirty="0" smtClean="0">
                <a:solidFill>
                  <a:srgbClr val="FF0000"/>
                </a:solidFill>
              </a:rPr>
              <a:t>en</a:t>
            </a:r>
            <a:r>
              <a:rPr lang="fr-CH" sz="2400" i="1" dirty="0" smtClean="0"/>
              <a:t> parle pas!</a:t>
            </a:r>
          </a:p>
        </p:txBody>
      </p:sp>
      <p:cxnSp>
        <p:nvCxnSpPr>
          <p:cNvPr id="6" name="Connecteur droit avec flèche 5"/>
          <p:cNvCxnSpPr/>
          <p:nvPr/>
        </p:nvCxnSpPr>
        <p:spPr>
          <a:xfrm>
            <a:off x="4355976" y="5373216"/>
            <a:ext cx="792088" cy="0"/>
          </a:xfrm>
          <a:prstGeom prst="straightConnector1">
            <a:avLst/>
          </a:prstGeom>
          <a:ln w="127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avec flèche 8"/>
          <p:cNvCxnSpPr/>
          <p:nvPr/>
        </p:nvCxnSpPr>
        <p:spPr>
          <a:xfrm>
            <a:off x="4355976" y="5805264"/>
            <a:ext cx="792088" cy="0"/>
          </a:xfrm>
          <a:prstGeom prst="straightConnector1">
            <a:avLst/>
          </a:prstGeom>
          <a:ln w="127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r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634082"/>
          </a:xfrm>
        </p:spPr>
        <p:txBody>
          <a:bodyPr>
            <a:normAutofit/>
          </a:bodyPr>
          <a:lstStyle/>
          <a:p>
            <a:pPr algn="ctr"/>
            <a:r>
              <a:rPr lang="fr-CH" sz="2400" b="1" i="1" dirty="0" smtClean="0"/>
              <a:t>Le pronom </a:t>
            </a:r>
            <a:r>
              <a:rPr lang="fr-CH" sz="2400" b="1" i="1" dirty="0" smtClean="0"/>
              <a:t>y</a:t>
            </a:r>
            <a:r>
              <a:rPr lang="fr-CH" sz="2400" b="1" i="1" dirty="0" smtClean="0"/>
              <a:t> </a:t>
            </a:r>
            <a:endParaRPr lang="fr-CH" sz="2400" i="1" dirty="0" smtClean="0"/>
          </a:p>
        </p:txBody>
      </p:sp>
      <p:sp>
        <p:nvSpPr>
          <p:cNvPr id="14339" name="Espace réservé du contenu 2"/>
          <p:cNvSpPr>
            <a:spLocks noGrp="1"/>
          </p:cNvSpPr>
          <p:nvPr>
            <p:ph idx="1"/>
          </p:nvPr>
        </p:nvSpPr>
        <p:spPr>
          <a:xfrm>
            <a:off x="179512" y="908720"/>
            <a:ext cx="8784976" cy="5616624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endParaRPr lang="fr-CH" sz="2000" dirty="0" smtClean="0"/>
          </a:p>
          <a:p>
            <a:pPr>
              <a:buFont typeface="Wingdings 2" pitchFamily="18" charset="2"/>
              <a:buNone/>
            </a:pPr>
            <a:r>
              <a:rPr lang="fr-CH" sz="2000" dirty="0" smtClean="0"/>
              <a:t>Le pronom</a:t>
            </a:r>
            <a:r>
              <a:rPr lang="ru-RU" sz="2000" dirty="0" smtClean="0"/>
              <a:t> </a:t>
            </a:r>
            <a:r>
              <a:rPr lang="fr-CH" sz="2000" b="1" dirty="0" smtClean="0">
                <a:solidFill>
                  <a:srgbClr val="FF0000"/>
                </a:solidFill>
              </a:rPr>
              <a:t>y</a:t>
            </a:r>
            <a:r>
              <a:rPr lang="ru-RU" sz="2000" b="1" dirty="0" smtClean="0">
                <a:solidFill>
                  <a:srgbClr val="FF0000"/>
                </a:solidFill>
              </a:rPr>
              <a:t> </a:t>
            </a:r>
            <a:r>
              <a:rPr lang="fr-CH" sz="2000" dirty="0" smtClean="0"/>
              <a:t>remplace un complément d’objet indirect avec la préposition</a:t>
            </a:r>
            <a:r>
              <a:rPr lang="ru-RU" sz="2000" dirty="0" smtClean="0"/>
              <a:t> </a:t>
            </a:r>
            <a:r>
              <a:rPr lang="fr-CH" sz="2000" b="1" dirty="0" smtClean="0">
                <a:solidFill>
                  <a:srgbClr val="FF0000"/>
                </a:solidFill>
              </a:rPr>
              <a:t>à </a:t>
            </a:r>
            <a:r>
              <a:rPr lang="fr-CH" sz="2000" dirty="0" smtClean="0"/>
              <a:t>et </a:t>
            </a:r>
            <a:r>
              <a:rPr lang="fr-CH" sz="2000" b="1" dirty="0" smtClean="0">
                <a:solidFill>
                  <a:srgbClr val="FF0000"/>
                </a:solidFill>
              </a:rPr>
              <a:t>sur</a:t>
            </a:r>
            <a:r>
              <a:rPr lang="ru-RU" sz="2000" b="1" dirty="0" smtClean="0">
                <a:solidFill>
                  <a:srgbClr val="FF0000"/>
                </a:solidFill>
              </a:rPr>
              <a:t> </a:t>
            </a:r>
            <a:r>
              <a:rPr lang="ru-RU" sz="2000" b="1" dirty="0" smtClean="0"/>
              <a:t>:</a:t>
            </a:r>
          </a:p>
          <a:p>
            <a:pPr>
              <a:buFont typeface="Wingdings 2" pitchFamily="18" charset="2"/>
              <a:buNone/>
            </a:pPr>
            <a:endParaRPr lang="ru-RU" sz="2400" dirty="0" smtClean="0"/>
          </a:p>
          <a:p>
            <a:pPr>
              <a:buFont typeface="Wingdings 2" pitchFamily="18" charset="2"/>
              <a:buNone/>
            </a:pPr>
            <a:r>
              <a:rPr lang="fr-CH" sz="2400" dirty="0" smtClean="0"/>
              <a:t> </a:t>
            </a:r>
          </a:p>
          <a:p>
            <a:pPr>
              <a:buFont typeface="Wingdings 2" pitchFamily="18" charset="2"/>
              <a:buNone/>
            </a:pPr>
            <a:r>
              <a:rPr lang="fr-CH" sz="2400" dirty="0" smtClean="0"/>
              <a:t> </a:t>
            </a:r>
            <a:r>
              <a:rPr lang="fr-CH" sz="2400" dirty="0" smtClean="0"/>
              <a:t>Je réfléchis </a:t>
            </a:r>
            <a:r>
              <a:rPr lang="fr-CH" sz="2400" b="1" i="1" dirty="0" smtClean="0"/>
              <a:t>à cela.                                            </a:t>
            </a:r>
            <a:r>
              <a:rPr lang="fr-CH" sz="2400" dirty="0" smtClean="0"/>
              <a:t>J’</a:t>
            </a:r>
            <a:r>
              <a:rPr lang="fr-CH" sz="2400" b="1" dirty="0" smtClean="0">
                <a:solidFill>
                  <a:srgbClr val="FF0000"/>
                </a:solidFill>
              </a:rPr>
              <a:t>y</a:t>
            </a:r>
            <a:r>
              <a:rPr lang="fr-CH" sz="2400" dirty="0" smtClean="0"/>
              <a:t> réfléchis.</a:t>
            </a:r>
            <a:endParaRPr lang="fr-CH" sz="2400" dirty="0" smtClean="0"/>
          </a:p>
          <a:p>
            <a:pPr>
              <a:buFont typeface="Wingdings 2" pitchFamily="18" charset="2"/>
              <a:buNone/>
            </a:pPr>
            <a:endParaRPr lang="fr-CH" sz="2400" dirty="0" smtClean="0"/>
          </a:p>
          <a:p>
            <a:pPr>
              <a:buFont typeface="Wingdings 2" pitchFamily="18" charset="2"/>
              <a:buNone/>
            </a:pPr>
            <a:r>
              <a:rPr lang="fr-CH" sz="2400" dirty="0" smtClean="0"/>
              <a:t>Je </a:t>
            </a:r>
            <a:r>
              <a:rPr lang="fr-CH" sz="2400" dirty="0" smtClean="0"/>
              <a:t>pense </a:t>
            </a:r>
            <a:r>
              <a:rPr lang="fr-CH" sz="2400" b="1" i="1" dirty="0" smtClean="0"/>
              <a:t>à mon voyage</a:t>
            </a:r>
            <a:r>
              <a:rPr lang="fr-CH" sz="2400" dirty="0" smtClean="0"/>
              <a:t>.                                 J’</a:t>
            </a:r>
            <a:r>
              <a:rPr lang="fr-CH" sz="2400" b="1" dirty="0" smtClean="0">
                <a:solidFill>
                  <a:srgbClr val="FF0000"/>
                </a:solidFill>
              </a:rPr>
              <a:t>y</a:t>
            </a:r>
            <a:r>
              <a:rPr lang="fr-CH" sz="2400" dirty="0" smtClean="0"/>
              <a:t> pense. </a:t>
            </a:r>
          </a:p>
          <a:p>
            <a:pPr>
              <a:buFont typeface="Wingdings 2" pitchFamily="18" charset="2"/>
              <a:buNone/>
            </a:pPr>
            <a:endParaRPr lang="ru-RU" sz="2400" dirty="0" smtClean="0"/>
          </a:p>
          <a:p>
            <a:pPr>
              <a:buFont typeface="Wingdings 2" pitchFamily="18" charset="2"/>
              <a:buNone/>
            </a:pPr>
            <a:r>
              <a:rPr lang="fr-CH" sz="2400" dirty="0" smtClean="0"/>
              <a:t>Je compte bien </a:t>
            </a:r>
            <a:r>
              <a:rPr lang="fr-CH" sz="2400" b="1" i="1" dirty="0" smtClean="0"/>
              <a:t>sur votre aide</a:t>
            </a:r>
            <a:r>
              <a:rPr lang="fr-CH" sz="2400" dirty="0" smtClean="0"/>
              <a:t>.                      J’</a:t>
            </a:r>
            <a:r>
              <a:rPr lang="fr-CH" sz="2400" b="1" dirty="0" smtClean="0">
                <a:solidFill>
                  <a:srgbClr val="FF0000"/>
                </a:solidFill>
              </a:rPr>
              <a:t>y</a:t>
            </a:r>
            <a:r>
              <a:rPr lang="fr-CH" sz="2400" dirty="0" smtClean="0"/>
              <a:t> compte.</a:t>
            </a:r>
          </a:p>
          <a:p>
            <a:pPr>
              <a:buFont typeface="Wingdings 2" pitchFamily="18" charset="2"/>
              <a:buNone/>
            </a:pPr>
            <a:endParaRPr lang="fr-CH" sz="2400" dirty="0" smtClean="0"/>
          </a:p>
          <a:p>
            <a:pPr>
              <a:buFont typeface="Wingdings 2" pitchFamily="18" charset="2"/>
              <a:buNone/>
            </a:pPr>
            <a:r>
              <a:rPr lang="ru-RU" sz="2400" dirty="0" smtClean="0"/>
              <a:t>                   </a:t>
            </a:r>
          </a:p>
          <a:p>
            <a:pPr>
              <a:buFont typeface="Wingdings 2" pitchFamily="18" charset="2"/>
              <a:buNone/>
            </a:pPr>
            <a:endParaRPr lang="ru-RU" sz="2400" dirty="0" smtClean="0"/>
          </a:p>
          <a:p>
            <a:pPr>
              <a:buFont typeface="Wingdings 2" pitchFamily="18" charset="2"/>
              <a:buNone/>
            </a:pPr>
            <a:endParaRPr lang="fr-CH" sz="2400" b="1" dirty="0" smtClean="0">
              <a:solidFill>
                <a:srgbClr val="FF0000"/>
              </a:solidFill>
            </a:endParaRPr>
          </a:p>
        </p:txBody>
      </p:sp>
      <p:cxnSp>
        <p:nvCxnSpPr>
          <p:cNvPr id="6" name="Connecteur droit avec flèche 5"/>
          <p:cNvCxnSpPr/>
          <p:nvPr/>
        </p:nvCxnSpPr>
        <p:spPr>
          <a:xfrm>
            <a:off x="4860032" y="3068960"/>
            <a:ext cx="1223963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avec flèche 7"/>
          <p:cNvCxnSpPr/>
          <p:nvPr/>
        </p:nvCxnSpPr>
        <p:spPr>
          <a:xfrm>
            <a:off x="4860032" y="4005064"/>
            <a:ext cx="122396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avec flèche 6"/>
          <p:cNvCxnSpPr/>
          <p:nvPr/>
        </p:nvCxnSpPr>
        <p:spPr>
          <a:xfrm>
            <a:off x="4860032" y="4869160"/>
            <a:ext cx="122396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Espace réservé du contenu 2"/>
          <p:cNvSpPr>
            <a:spLocks noGrp="1"/>
          </p:cNvSpPr>
          <p:nvPr>
            <p:ph idx="1"/>
          </p:nvPr>
        </p:nvSpPr>
        <p:spPr>
          <a:xfrm>
            <a:off x="395536" y="908720"/>
            <a:ext cx="8352928" cy="5688632"/>
          </a:xfrm>
        </p:spPr>
        <p:txBody>
          <a:bodyPr>
            <a:normAutofit/>
          </a:bodyPr>
          <a:lstStyle/>
          <a:p>
            <a:pPr>
              <a:buFont typeface="Wingdings 2" pitchFamily="18" charset="2"/>
              <a:buNone/>
            </a:pPr>
            <a:r>
              <a:rPr lang="fr-CH" sz="2400" dirty="0" smtClean="0"/>
              <a:t>être capable de faire </a:t>
            </a:r>
            <a:r>
              <a:rPr lang="fr-CH" sz="2400" dirty="0" err="1" smtClean="0"/>
              <a:t>qch</a:t>
            </a:r>
            <a:r>
              <a:rPr lang="fr-CH" sz="2400" dirty="0" smtClean="0"/>
              <a:t>           </a:t>
            </a:r>
            <a:r>
              <a:rPr lang="fr-CH" sz="2000" dirty="0" smtClean="0"/>
              <a:t>to </a:t>
            </a:r>
            <a:r>
              <a:rPr lang="fr-CH" sz="2000" dirty="0" err="1" smtClean="0"/>
              <a:t>be</a:t>
            </a:r>
            <a:r>
              <a:rPr lang="fr-CH" sz="2000" dirty="0" smtClean="0"/>
              <a:t> able to / to </a:t>
            </a:r>
            <a:r>
              <a:rPr lang="fr-CH" sz="2000" dirty="0" err="1" smtClean="0"/>
              <a:t>be</a:t>
            </a:r>
            <a:r>
              <a:rPr lang="fr-CH" sz="2000" dirty="0" smtClean="0"/>
              <a:t> capable of</a:t>
            </a:r>
          </a:p>
          <a:p>
            <a:pPr>
              <a:buFont typeface="Wingdings 2" pitchFamily="18" charset="2"/>
              <a:buNone/>
            </a:pPr>
            <a:r>
              <a:rPr lang="fr-CH" sz="2400" dirty="0" smtClean="0"/>
              <a:t>être satisfait de </a:t>
            </a:r>
            <a:r>
              <a:rPr lang="fr-CH" sz="2400" dirty="0" err="1" smtClean="0"/>
              <a:t>qch</a:t>
            </a:r>
            <a:r>
              <a:rPr lang="ru-RU" sz="2400" dirty="0" smtClean="0"/>
              <a:t>  </a:t>
            </a:r>
            <a:r>
              <a:rPr lang="fr-CH" sz="2000" dirty="0" smtClean="0"/>
              <a:t>                     to </a:t>
            </a:r>
            <a:r>
              <a:rPr lang="fr-CH" sz="2000" dirty="0" err="1" smtClean="0"/>
              <a:t>be</a:t>
            </a:r>
            <a:r>
              <a:rPr lang="fr-CH" sz="2000" dirty="0" smtClean="0"/>
              <a:t> </a:t>
            </a:r>
            <a:r>
              <a:rPr lang="fr-CH" sz="2000" dirty="0" err="1" smtClean="0"/>
              <a:t>satisfied</a:t>
            </a:r>
            <a:endParaRPr lang="fr-CH" sz="2000" dirty="0" smtClean="0"/>
          </a:p>
          <a:p>
            <a:pPr>
              <a:buFont typeface="Wingdings 2" pitchFamily="18" charset="2"/>
              <a:buNone/>
            </a:pPr>
            <a:r>
              <a:rPr lang="fr-CH" sz="2400" dirty="0" smtClean="0"/>
              <a:t>être content de </a:t>
            </a:r>
            <a:r>
              <a:rPr lang="fr-CH" sz="2400" dirty="0" err="1" smtClean="0"/>
              <a:t>qch</a:t>
            </a:r>
            <a:r>
              <a:rPr lang="ru-RU" sz="2400" dirty="0" smtClean="0"/>
              <a:t> </a:t>
            </a:r>
            <a:r>
              <a:rPr lang="fr-CH" sz="2000" dirty="0" smtClean="0"/>
              <a:t>                       to </a:t>
            </a:r>
            <a:r>
              <a:rPr lang="fr-CH" sz="2000" dirty="0" err="1" smtClean="0"/>
              <a:t>be</a:t>
            </a:r>
            <a:r>
              <a:rPr lang="fr-CH" sz="2000" dirty="0" smtClean="0"/>
              <a:t> </a:t>
            </a:r>
            <a:r>
              <a:rPr lang="fr-CH" sz="2000" dirty="0" err="1" smtClean="0"/>
              <a:t>pleased</a:t>
            </a:r>
            <a:r>
              <a:rPr lang="fr-CH" sz="2000" dirty="0" smtClean="0"/>
              <a:t> / </a:t>
            </a:r>
          </a:p>
          <a:p>
            <a:pPr>
              <a:buFont typeface="Wingdings 2" pitchFamily="18" charset="2"/>
              <a:buNone/>
            </a:pPr>
            <a:r>
              <a:rPr lang="fr-CH" sz="2400" dirty="0" smtClean="0"/>
              <a:t>être enchanté, ravi, heureux de </a:t>
            </a:r>
            <a:r>
              <a:rPr lang="fr-CH" sz="2400" dirty="0" err="1" smtClean="0"/>
              <a:t>qch</a:t>
            </a:r>
            <a:r>
              <a:rPr lang="ru-RU" sz="2400" dirty="0" smtClean="0"/>
              <a:t>  </a:t>
            </a:r>
            <a:r>
              <a:rPr lang="fr-CH" sz="2000" dirty="0" smtClean="0"/>
              <a:t> to </a:t>
            </a:r>
            <a:r>
              <a:rPr lang="fr-CH" sz="2000" dirty="0" err="1" smtClean="0"/>
              <a:t>be</a:t>
            </a:r>
            <a:r>
              <a:rPr lang="fr-CH" sz="2000" dirty="0" smtClean="0"/>
              <a:t> </a:t>
            </a:r>
            <a:r>
              <a:rPr lang="fr-CH" sz="2000" dirty="0" err="1" smtClean="0"/>
              <a:t>delighted</a:t>
            </a:r>
            <a:r>
              <a:rPr lang="fr-CH" sz="2000" dirty="0" smtClean="0"/>
              <a:t>, happy</a:t>
            </a:r>
            <a:endParaRPr lang="fr-CH" sz="2400" dirty="0" smtClean="0"/>
          </a:p>
          <a:p>
            <a:pPr>
              <a:buFont typeface="Wingdings 2" pitchFamily="18" charset="2"/>
              <a:buNone/>
            </a:pPr>
            <a:r>
              <a:rPr lang="fr-CH" sz="2400" dirty="0" smtClean="0"/>
              <a:t>être désolé de faire </a:t>
            </a:r>
            <a:r>
              <a:rPr lang="fr-CH" sz="2400" dirty="0" err="1" smtClean="0"/>
              <a:t>qch</a:t>
            </a:r>
            <a:r>
              <a:rPr lang="ru-RU" sz="2400" dirty="0" smtClean="0"/>
              <a:t>  </a:t>
            </a:r>
            <a:r>
              <a:rPr lang="fr-CH" sz="2000" dirty="0" smtClean="0"/>
              <a:t>              to regret</a:t>
            </a:r>
            <a:endParaRPr lang="fr-CH" sz="2400" dirty="0" smtClean="0"/>
          </a:p>
          <a:p>
            <a:pPr>
              <a:buFont typeface="Wingdings 2" pitchFamily="18" charset="2"/>
              <a:buNone/>
            </a:pPr>
            <a:r>
              <a:rPr lang="fr-CH" sz="2400" dirty="0" smtClean="0"/>
              <a:t>être déçu par </a:t>
            </a:r>
            <a:r>
              <a:rPr lang="fr-CH" sz="2400" dirty="0" err="1" smtClean="0"/>
              <a:t>qch</a:t>
            </a:r>
            <a:r>
              <a:rPr lang="fr-CH" sz="2400" dirty="0" smtClean="0"/>
              <a:t>/de </a:t>
            </a:r>
            <a:r>
              <a:rPr lang="fr-CH" sz="2400" dirty="0" err="1" smtClean="0"/>
              <a:t>qch</a:t>
            </a:r>
            <a:r>
              <a:rPr lang="ru-RU" sz="2400" dirty="0" smtClean="0"/>
              <a:t>  </a:t>
            </a:r>
            <a:r>
              <a:rPr lang="fr-CH" sz="2000" dirty="0" smtClean="0"/>
              <a:t>           to </a:t>
            </a:r>
            <a:r>
              <a:rPr lang="fr-CH" sz="2000" dirty="0" err="1" smtClean="0"/>
              <a:t>disappoint</a:t>
            </a:r>
            <a:endParaRPr lang="fr-CH" sz="2000" dirty="0" smtClean="0"/>
          </a:p>
          <a:p>
            <a:pPr>
              <a:buFont typeface="Wingdings 2" pitchFamily="18" charset="2"/>
              <a:buNone/>
            </a:pPr>
            <a:r>
              <a:rPr lang="fr-CH" sz="2400" dirty="0" smtClean="0"/>
              <a:t>être étonné de </a:t>
            </a:r>
            <a:r>
              <a:rPr lang="fr-CH" sz="2400" dirty="0" err="1" smtClean="0"/>
              <a:t>qch</a:t>
            </a:r>
            <a:r>
              <a:rPr lang="fr-CH" sz="2400" dirty="0" smtClean="0"/>
              <a:t>                     </a:t>
            </a:r>
            <a:r>
              <a:rPr lang="fr-CH" sz="2000" dirty="0" smtClean="0"/>
              <a:t>to </a:t>
            </a:r>
            <a:r>
              <a:rPr lang="fr-CH" sz="2000" dirty="0" err="1" smtClean="0"/>
              <a:t>be</a:t>
            </a:r>
            <a:r>
              <a:rPr lang="fr-CH" sz="2000" dirty="0" smtClean="0"/>
              <a:t> </a:t>
            </a:r>
            <a:r>
              <a:rPr lang="fr-CH" sz="2000" dirty="0" err="1" smtClean="0"/>
              <a:t>surprised</a:t>
            </a:r>
            <a:endParaRPr lang="fr-CH" sz="2400" dirty="0" smtClean="0"/>
          </a:p>
          <a:p>
            <a:pPr>
              <a:buFont typeface="Wingdings 2" pitchFamily="18" charset="2"/>
              <a:buNone/>
            </a:pPr>
            <a:r>
              <a:rPr lang="fr-CH" sz="2400" dirty="0" smtClean="0"/>
              <a:t>être préoccupé de </a:t>
            </a:r>
            <a:r>
              <a:rPr lang="fr-CH" sz="2400" dirty="0" err="1" smtClean="0"/>
              <a:t>qch</a:t>
            </a:r>
            <a:r>
              <a:rPr lang="fr-CH" sz="2400" dirty="0" smtClean="0"/>
              <a:t> </a:t>
            </a:r>
            <a:r>
              <a:rPr lang="fr-CH" sz="2000" dirty="0" smtClean="0"/>
              <a:t>                 to </a:t>
            </a:r>
            <a:r>
              <a:rPr lang="fr-CH" sz="2000" dirty="0" err="1" smtClean="0"/>
              <a:t>be</a:t>
            </a:r>
            <a:r>
              <a:rPr lang="fr-CH" sz="2000" dirty="0" smtClean="0"/>
              <a:t> in charge of</a:t>
            </a:r>
          </a:p>
          <a:p>
            <a:pPr>
              <a:buFont typeface="Wingdings 2" pitchFamily="18" charset="2"/>
              <a:buNone/>
            </a:pPr>
            <a:r>
              <a:rPr lang="fr-CH" sz="2400" dirty="0" smtClean="0"/>
              <a:t>être obligé de faire </a:t>
            </a:r>
            <a:r>
              <a:rPr lang="fr-CH" sz="2400" dirty="0" err="1" smtClean="0"/>
              <a:t>qch</a:t>
            </a:r>
            <a:r>
              <a:rPr lang="ru-RU" sz="2000" dirty="0" smtClean="0"/>
              <a:t>  </a:t>
            </a:r>
            <a:r>
              <a:rPr lang="fr-CH" sz="1800" dirty="0" smtClean="0"/>
              <a:t>                 </a:t>
            </a:r>
            <a:r>
              <a:rPr lang="fr-CH" sz="2000" dirty="0" smtClean="0"/>
              <a:t>to </a:t>
            </a:r>
            <a:r>
              <a:rPr lang="fr-CH" sz="2000" dirty="0" err="1" smtClean="0"/>
              <a:t>be</a:t>
            </a:r>
            <a:r>
              <a:rPr lang="fr-CH" sz="2000" dirty="0" smtClean="0"/>
              <a:t> </a:t>
            </a:r>
            <a:r>
              <a:rPr lang="fr-CH" sz="2000" dirty="0" err="1" smtClean="0"/>
              <a:t>forced</a:t>
            </a:r>
            <a:endParaRPr lang="fr-CH" sz="2000" dirty="0" smtClean="0"/>
          </a:p>
          <a:p>
            <a:pPr>
              <a:buFont typeface="Wingdings 2" pitchFamily="18" charset="2"/>
              <a:buNone/>
            </a:pPr>
            <a:r>
              <a:rPr lang="fr-CH" sz="2400" dirty="0" smtClean="0"/>
              <a:t>parler de </a:t>
            </a:r>
            <a:r>
              <a:rPr lang="fr-CH" sz="2400" dirty="0" err="1" smtClean="0"/>
              <a:t>qch</a:t>
            </a:r>
            <a:r>
              <a:rPr lang="fr-CH" sz="2400" dirty="0" smtClean="0"/>
              <a:t>                             </a:t>
            </a:r>
            <a:r>
              <a:rPr lang="fr-CH" sz="2000" dirty="0" smtClean="0"/>
              <a:t> to talk</a:t>
            </a:r>
          </a:p>
          <a:p>
            <a:pPr>
              <a:buFont typeface="Wingdings 2" pitchFamily="18" charset="2"/>
              <a:buNone/>
            </a:pPr>
            <a:r>
              <a:rPr lang="fr-CH" sz="2400" dirty="0" smtClean="0"/>
              <a:t>penser </a:t>
            </a:r>
            <a:r>
              <a:rPr lang="fr-CH" sz="2400" dirty="0" err="1" smtClean="0"/>
              <a:t>qch</a:t>
            </a:r>
            <a:r>
              <a:rPr lang="fr-CH" sz="2400" dirty="0" smtClean="0"/>
              <a:t> de </a:t>
            </a:r>
            <a:r>
              <a:rPr lang="fr-CH" sz="2400" dirty="0" err="1" smtClean="0"/>
              <a:t>qch</a:t>
            </a:r>
            <a:r>
              <a:rPr lang="fr-CH" sz="2400" dirty="0" smtClean="0"/>
              <a:t>     </a:t>
            </a:r>
            <a:r>
              <a:rPr lang="fr-CH" sz="2000" dirty="0" smtClean="0"/>
              <a:t>                    to </a:t>
            </a:r>
            <a:r>
              <a:rPr lang="fr-CH" sz="2000" dirty="0" err="1" smtClean="0"/>
              <a:t>think</a:t>
            </a:r>
            <a:endParaRPr lang="fr-CH" sz="2000" dirty="0" smtClean="0"/>
          </a:p>
          <a:p>
            <a:pPr>
              <a:buFont typeface="Wingdings 2" pitchFamily="18" charset="2"/>
              <a:buNone/>
            </a:pPr>
            <a:r>
              <a:rPr lang="fr-CH" sz="2400" dirty="0" smtClean="0"/>
              <a:t>souffrir de </a:t>
            </a:r>
            <a:r>
              <a:rPr lang="fr-CH" sz="2400" dirty="0" err="1" smtClean="0"/>
              <a:t>qch</a:t>
            </a:r>
            <a:r>
              <a:rPr lang="ru-RU" sz="2400" dirty="0" smtClean="0"/>
              <a:t>   </a:t>
            </a:r>
            <a:r>
              <a:rPr lang="fr-CH" sz="2400" dirty="0" smtClean="0"/>
              <a:t>                          </a:t>
            </a:r>
            <a:r>
              <a:rPr lang="fr-CH" sz="2000" dirty="0" smtClean="0"/>
              <a:t>to </a:t>
            </a:r>
            <a:r>
              <a:rPr lang="fr-CH" sz="2000" dirty="0" err="1" smtClean="0"/>
              <a:t>suffer</a:t>
            </a:r>
            <a:endParaRPr lang="fr-CH" sz="2000" dirty="0" smtClean="0"/>
          </a:p>
          <a:p>
            <a:pPr>
              <a:buFont typeface="Wingdings 2" pitchFamily="18" charset="2"/>
              <a:buNone/>
            </a:pPr>
            <a:endParaRPr lang="fr-CH" sz="2000" dirty="0" smtClean="0"/>
          </a:p>
          <a:p>
            <a:pPr>
              <a:buFont typeface="Wingdings 2" pitchFamily="18" charset="2"/>
              <a:buNone/>
            </a:pPr>
            <a:endParaRPr lang="fr-CH" sz="2000" dirty="0" smtClean="0"/>
          </a:p>
          <a:p>
            <a:pPr>
              <a:buFont typeface="Wingdings 2" pitchFamily="18" charset="2"/>
              <a:buNone/>
            </a:pPr>
            <a:endParaRPr lang="fr-CH" sz="2400" dirty="0" smtClean="0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Espace réservé du contenu 2"/>
          <p:cNvSpPr>
            <a:spLocks noGrp="1"/>
          </p:cNvSpPr>
          <p:nvPr>
            <p:ph idx="1"/>
          </p:nvPr>
        </p:nvSpPr>
        <p:spPr>
          <a:xfrm>
            <a:off x="179512" y="188640"/>
            <a:ext cx="8784976" cy="6408712"/>
          </a:xfrm>
        </p:spPr>
        <p:txBody>
          <a:bodyPr>
            <a:normAutofit/>
          </a:bodyPr>
          <a:lstStyle/>
          <a:p>
            <a:pPr>
              <a:buFont typeface="Wingdings 2" pitchFamily="18" charset="2"/>
              <a:buNone/>
            </a:pPr>
            <a:endParaRPr lang="fr-CH" sz="2400" dirty="0" smtClean="0"/>
          </a:p>
          <a:p>
            <a:pPr>
              <a:buFont typeface="Wingdings 2" pitchFamily="18" charset="2"/>
              <a:buNone/>
            </a:pPr>
            <a:r>
              <a:rPr lang="fr-CH" sz="2400" dirty="0" smtClean="0"/>
              <a:t>rêver de </a:t>
            </a:r>
            <a:r>
              <a:rPr lang="fr-CH" sz="2400" dirty="0" err="1" smtClean="0"/>
              <a:t>qch</a:t>
            </a:r>
            <a:r>
              <a:rPr lang="ru-RU" sz="2400" dirty="0" smtClean="0"/>
              <a:t>       </a:t>
            </a:r>
            <a:r>
              <a:rPr lang="fr-CH" sz="2000" dirty="0" smtClean="0"/>
              <a:t>            to </a:t>
            </a:r>
            <a:r>
              <a:rPr lang="fr-CH" sz="2000" dirty="0" err="1" smtClean="0"/>
              <a:t>dream</a:t>
            </a:r>
            <a:endParaRPr lang="fr-CH" sz="2000" dirty="0" smtClean="0"/>
          </a:p>
          <a:p>
            <a:pPr>
              <a:buFont typeface="Wingdings 2" pitchFamily="18" charset="2"/>
              <a:buNone/>
            </a:pPr>
            <a:r>
              <a:rPr lang="fr-CH" sz="2400" dirty="0" smtClean="0"/>
              <a:t>profiter de </a:t>
            </a:r>
            <a:r>
              <a:rPr lang="fr-CH" sz="2400" dirty="0" err="1" smtClean="0"/>
              <a:t>qch</a:t>
            </a:r>
            <a:r>
              <a:rPr lang="ru-RU" sz="2400" dirty="0" smtClean="0"/>
              <a:t>   </a:t>
            </a:r>
            <a:r>
              <a:rPr lang="fr-CH" sz="2000" dirty="0" smtClean="0"/>
              <a:t>            to profit </a:t>
            </a:r>
            <a:r>
              <a:rPr lang="fr-CH" sz="2000" dirty="0" err="1" smtClean="0"/>
              <a:t>from</a:t>
            </a:r>
            <a:endParaRPr lang="fr-CH" sz="2000" dirty="0" smtClean="0"/>
          </a:p>
          <a:p>
            <a:pPr>
              <a:buFont typeface="Wingdings 2" pitchFamily="18" charset="2"/>
              <a:buNone/>
            </a:pPr>
            <a:r>
              <a:rPr lang="fr-CH" sz="2400" dirty="0" smtClean="0"/>
              <a:t>manquer de </a:t>
            </a:r>
            <a:r>
              <a:rPr lang="fr-CH" sz="2400" dirty="0" err="1" smtClean="0"/>
              <a:t>qch</a:t>
            </a:r>
            <a:r>
              <a:rPr lang="ru-RU" sz="2400" dirty="0" smtClean="0"/>
              <a:t>  </a:t>
            </a:r>
            <a:r>
              <a:rPr lang="fr-CH" sz="2000" dirty="0" smtClean="0"/>
              <a:t>         to </a:t>
            </a:r>
            <a:r>
              <a:rPr lang="fr-CH" sz="2000" dirty="0" err="1" smtClean="0"/>
              <a:t>lack</a:t>
            </a:r>
            <a:r>
              <a:rPr lang="fr-CH" sz="2000" dirty="0" smtClean="0"/>
              <a:t> </a:t>
            </a:r>
          </a:p>
          <a:p>
            <a:pPr>
              <a:buFont typeface="Wingdings 2" pitchFamily="18" charset="2"/>
              <a:buNone/>
            </a:pPr>
            <a:r>
              <a:rPr lang="fr-CH" sz="2400" dirty="0" smtClean="0"/>
              <a:t>répondre de </a:t>
            </a:r>
            <a:r>
              <a:rPr lang="fr-CH" sz="2400" dirty="0" err="1" smtClean="0"/>
              <a:t>qch</a:t>
            </a:r>
            <a:r>
              <a:rPr lang="ru-RU" sz="2400" dirty="0" smtClean="0"/>
              <a:t>   </a:t>
            </a:r>
            <a:r>
              <a:rPr lang="fr-CH" sz="2000" dirty="0" smtClean="0"/>
              <a:t>        to </a:t>
            </a:r>
            <a:r>
              <a:rPr lang="fr-CH" sz="2000" dirty="0" err="1" smtClean="0"/>
              <a:t>answer</a:t>
            </a:r>
            <a:r>
              <a:rPr lang="fr-CH" sz="2000" dirty="0" smtClean="0"/>
              <a:t> for</a:t>
            </a:r>
          </a:p>
          <a:p>
            <a:pPr>
              <a:buFont typeface="Wingdings 2" pitchFamily="18" charset="2"/>
              <a:buNone/>
            </a:pPr>
            <a:r>
              <a:rPr lang="fr-CH" sz="2400" dirty="0" smtClean="0"/>
              <a:t>avoir besoin de </a:t>
            </a:r>
            <a:r>
              <a:rPr lang="fr-CH" sz="2400" dirty="0" err="1" smtClean="0"/>
              <a:t>qch</a:t>
            </a:r>
            <a:r>
              <a:rPr lang="ru-RU" sz="2400" dirty="0" smtClean="0"/>
              <a:t>  </a:t>
            </a:r>
            <a:r>
              <a:rPr lang="fr-CH" sz="2000" dirty="0" smtClean="0"/>
              <a:t>   to </a:t>
            </a:r>
            <a:r>
              <a:rPr lang="fr-CH" sz="2000" dirty="0" err="1" smtClean="0"/>
              <a:t>need</a:t>
            </a:r>
            <a:endParaRPr lang="fr-CH" sz="2000" dirty="0" smtClean="0"/>
          </a:p>
          <a:p>
            <a:pPr>
              <a:buFont typeface="Wingdings 2" pitchFamily="18" charset="2"/>
              <a:buNone/>
            </a:pPr>
            <a:r>
              <a:rPr lang="fr-CH" sz="2400" dirty="0" smtClean="0"/>
              <a:t>avoir peur de </a:t>
            </a:r>
            <a:r>
              <a:rPr lang="fr-CH" sz="2400" dirty="0" err="1" smtClean="0"/>
              <a:t>qch</a:t>
            </a:r>
            <a:r>
              <a:rPr lang="ru-RU" sz="2400" dirty="0" smtClean="0"/>
              <a:t>      </a:t>
            </a:r>
            <a:r>
              <a:rPr lang="fr-CH" sz="2000" dirty="0" smtClean="0"/>
              <a:t>   to </a:t>
            </a:r>
            <a:r>
              <a:rPr lang="fr-CH" sz="2000" dirty="0" err="1" smtClean="0"/>
              <a:t>be</a:t>
            </a:r>
            <a:r>
              <a:rPr lang="fr-CH" sz="2000" dirty="0" smtClean="0"/>
              <a:t> </a:t>
            </a:r>
            <a:r>
              <a:rPr lang="fr-CH" sz="2000" smtClean="0"/>
              <a:t>afraid</a:t>
            </a:r>
            <a:endParaRPr lang="fr-CH" sz="2000" dirty="0" smtClean="0"/>
          </a:p>
          <a:p>
            <a:pPr>
              <a:buFont typeface="Wingdings 2" pitchFamily="18" charset="2"/>
              <a:buNone/>
            </a:pPr>
            <a:r>
              <a:rPr lang="fr-CH" sz="2400" dirty="0" smtClean="0"/>
              <a:t>avoir honte de </a:t>
            </a:r>
            <a:r>
              <a:rPr lang="fr-CH" sz="2400" dirty="0" err="1" smtClean="0"/>
              <a:t>qch</a:t>
            </a:r>
            <a:r>
              <a:rPr lang="ru-RU" sz="2400" dirty="0" smtClean="0"/>
              <a:t>     </a:t>
            </a:r>
            <a:r>
              <a:rPr lang="fr-CH" sz="2000" dirty="0" smtClean="0"/>
              <a:t>  to </a:t>
            </a:r>
            <a:r>
              <a:rPr lang="fr-CH" sz="2000" dirty="0" err="1" smtClean="0"/>
              <a:t>be</a:t>
            </a:r>
            <a:r>
              <a:rPr lang="fr-CH" sz="2000" dirty="0" smtClean="0"/>
              <a:t> </a:t>
            </a:r>
            <a:r>
              <a:rPr lang="fr-CH" sz="2000" dirty="0" err="1" smtClean="0"/>
              <a:t>ashamed</a:t>
            </a:r>
            <a:endParaRPr lang="fr-CH" sz="2000" dirty="0" smtClean="0"/>
          </a:p>
          <a:p>
            <a:pPr>
              <a:buFont typeface="Wingdings 2" pitchFamily="18" charset="2"/>
              <a:buNone/>
            </a:pPr>
            <a:r>
              <a:rPr lang="fr-CH" sz="2400" dirty="0" smtClean="0"/>
              <a:t>avoir envie de </a:t>
            </a:r>
            <a:r>
              <a:rPr lang="fr-CH" sz="2400" dirty="0" err="1" smtClean="0"/>
              <a:t>qch</a:t>
            </a:r>
            <a:r>
              <a:rPr lang="ru-RU" sz="2400" dirty="0" smtClean="0"/>
              <a:t>       </a:t>
            </a:r>
            <a:r>
              <a:rPr lang="fr-CH" sz="2000" dirty="0" smtClean="0"/>
              <a:t> to </a:t>
            </a:r>
            <a:r>
              <a:rPr lang="fr-CH" sz="2000" dirty="0" err="1" smtClean="0"/>
              <a:t>desire</a:t>
            </a:r>
            <a:endParaRPr lang="fr-CH" sz="2000" dirty="0" smtClean="0"/>
          </a:p>
          <a:p>
            <a:pPr>
              <a:buFont typeface="Wingdings 2" pitchFamily="18" charset="2"/>
              <a:buNone/>
            </a:pPr>
            <a:r>
              <a:rPr lang="fr-CH" sz="2400" dirty="0" smtClean="0"/>
              <a:t>être sûr de </a:t>
            </a:r>
            <a:r>
              <a:rPr lang="fr-CH" sz="2400" dirty="0" err="1" smtClean="0"/>
              <a:t>qch</a:t>
            </a:r>
            <a:r>
              <a:rPr lang="ru-RU" sz="2400" dirty="0" smtClean="0"/>
              <a:t>   </a:t>
            </a:r>
            <a:r>
              <a:rPr lang="fr-CH" sz="2000" dirty="0" smtClean="0"/>
              <a:t>           to </a:t>
            </a:r>
            <a:r>
              <a:rPr lang="fr-CH" sz="2000" dirty="0" err="1" smtClean="0"/>
              <a:t>be</a:t>
            </a:r>
            <a:r>
              <a:rPr lang="fr-CH" sz="2000" dirty="0" smtClean="0"/>
              <a:t> sure of</a:t>
            </a:r>
          </a:p>
          <a:p>
            <a:pPr>
              <a:buFont typeface="Wingdings 2" pitchFamily="18" charset="2"/>
              <a:buNone/>
            </a:pPr>
            <a:r>
              <a:rPr lang="fr-CH" sz="2400" dirty="0" smtClean="0"/>
              <a:t>être certain de </a:t>
            </a:r>
            <a:r>
              <a:rPr lang="fr-CH" sz="2400" dirty="0" err="1" smtClean="0"/>
              <a:t>qch</a:t>
            </a:r>
            <a:r>
              <a:rPr lang="ru-RU" sz="2400" dirty="0" smtClean="0"/>
              <a:t>  </a:t>
            </a:r>
            <a:r>
              <a:rPr lang="fr-CH" sz="2000" dirty="0" smtClean="0"/>
              <a:t>     to </a:t>
            </a:r>
            <a:r>
              <a:rPr lang="fr-CH" sz="2000" dirty="0" err="1" smtClean="0"/>
              <a:t>be</a:t>
            </a:r>
            <a:r>
              <a:rPr lang="fr-CH" sz="2000" dirty="0" smtClean="0"/>
              <a:t> sure of</a:t>
            </a:r>
          </a:p>
          <a:p>
            <a:pPr>
              <a:buFont typeface="Wingdings 2" pitchFamily="18" charset="2"/>
              <a:buNone/>
            </a:pPr>
            <a:r>
              <a:rPr lang="fr-CH" sz="2400" dirty="0" smtClean="0"/>
              <a:t>être fier de </a:t>
            </a:r>
            <a:r>
              <a:rPr lang="fr-CH" sz="2400" dirty="0" err="1" smtClean="0"/>
              <a:t>qch</a:t>
            </a:r>
            <a:r>
              <a:rPr lang="ru-RU" sz="2400" dirty="0" smtClean="0"/>
              <a:t>   </a:t>
            </a:r>
            <a:r>
              <a:rPr lang="fr-CH" sz="2000" dirty="0" smtClean="0"/>
              <a:t>           to </a:t>
            </a:r>
            <a:r>
              <a:rPr lang="fr-CH" sz="2000" dirty="0" err="1" smtClean="0"/>
              <a:t>proud</a:t>
            </a:r>
            <a:endParaRPr lang="fr-CH" sz="2000" dirty="0" smtClean="0"/>
          </a:p>
          <a:p>
            <a:pPr>
              <a:buFont typeface="Wingdings 2" pitchFamily="18" charset="2"/>
              <a:buNone/>
            </a:pPr>
            <a:endParaRPr lang="fr-CH" sz="2000" dirty="0" smtClean="0"/>
          </a:p>
          <a:p>
            <a:pPr>
              <a:buFont typeface="Wingdings 2" pitchFamily="18" charset="2"/>
              <a:buNone/>
            </a:pPr>
            <a:endParaRPr lang="fr-CH" sz="2400" dirty="0" smtClean="0"/>
          </a:p>
          <a:p>
            <a:pPr>
              <a:buFont typeface="Wingdings 2" pitchFamily="18" charset="2"/>
              <a:buNone/>
            </a:pPr>
            <a:endParaRPr lang="fr-CH" sz="2000" dirty="0" smtClean="0"/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Espace réservé du contenu 2"/>
          <p:cNvSpPr>
            <a:spLocks noGrp="1"/>
          </p:cNvSpPr>
          <p:nvPr>
            <p:ph idx="1"/>
          </p:nvPr>
        </p:nvSpPr>
        <p:spPr>
          <a:xfrm>
            <a:off x="251520" y="260648"/>
            <a:ext cx="8712968" cy="6336704"/>
          </a:xfrm>
        </p:spPr>
        <p:txBody>
          <a:bodyPr>
            <a:normAutofit/>
          </a:bodyPr>
          <a:lstStyle/>
          <a:p>
            <a:pPr>
              <a:buFont typeface="Wingdings 2" pitchFamily="18" charset="2"/>
              <a:buNone/>
            </a:pPr>
            <a:r>
              <a:rPr lang="fr-CH" sz="2400" dirty="0" smtClean="0"/>
              <a:t>penser à </a:t>
            </a:r>
            <a:r>
              <a:rPr lang="fr-CH" sz="2400" dirty="0" err="1" smtClean="0"/>
              <a:t>qch</a:t>
            </a:r>
            <a:r>
              <a:rPr lang="fr-CH" sz="2400" dirty="0" smtClean="0"/>
              <a:t>                </a:t>
            </a:r>
            <a:r>
              <a:rPr lang="fr-CH" sz="2000" dirty="0" smtClean="0"/>
              <a:t>to </a:t>
            </a:r>
            <a:r>
              <a:rPr lang="fr-CH" sz="2000" dirty="0" err="1" smtClean="0"/>
              <a:t>think</a:t>
            </a:r>
            <a:r>
              <a:rPr lang="fr-CH" sz="2000" dirty="0" smtClean="0"/>
              <a:t> </a:t>
            </a:r>
          </a:p>
          <a:p>
            <a:pPr>
              <a:buFont typeface="Wingdings 2" pitchFamily="18" charset="2"/>
              <a:buNone/>
            </a:pPr>
            <a:r>
              <a:rPr lang="fr-CH" sz="2400" dirty="0" smtClean="0"/>
              <a:t> songer à </a:t>
            </a:r>
            <a:r>
              <a:rPr lang="fr-CH" sz="2400" dirty="0" err="1" smtClean="0"/>
              <a:t>qch</a:t>
            </a:r>
            <a:r>
              <a:rPr lang="ru-RU" sz="2400" dirty="0" smtClean="0"/>
              <a:t> </a:t>
            </a:r>
            <a:r>
              <a:rPr lang="fr-CH" sz="2400" dirty="0" smtClean="0"/>
              <a:t>             </a:t>
            </a:r>
            <a:r>
              <a:rPr lang="fr-CH" sz="2000" dirty="0" smtClean="0"/>
              <a:t> to </a:t>
            </a:r>
            <a:r>
              <a:rPr lang="fr-CH" sz="2000" dirty="0" err="1" smtClean="0"/>
              <a:t>think</a:t>
            </a:r>
            <a:r>
              <a:rPr lang="fr-CH" sz="2000" dirty="0" smtClean="0"/>
              <a:t>, to </a:t>
            </a:r>
            <a:r>
              <a:rPr lang="fr-CH" sz="2000" dirty="0" err="1" smtClean="0"/>
              <a:t>reflect</a:t>
            </a:r>
            <a:endParaRPr lang="fr-CH" sz="2000" dirty="0" smtClean="0"/>
          </a:p>
          <a:p>
            <a:pPr>
              <a:buFont typeface="Wingdings 2" pitchFamily="18" charset="2"/>
              <a:buNone/>
            </a:pPr>
            <a:r>
              <a:rPr lang="fr-CH" sz="2400" dirty="0" smtClean="0"/>
              <a:t> réfléchir à </a:t>
            </a:r>
            <a:r>
              <a:rPr lang="fr-CH" sz="2400" dirty="0" err="1" smtClean="0"/>
              <a:t>qch</a:t>
            </a:r>
            <a:r>
              <a:rPr lang="ru-RU" sz="2400" dirty="0" smtClean="0"/>
              <a:t> </a:t>
            </a:r>
            <a:r>
              <a:rPr lang="fr-CH" sz="2400" dirty="0" smtClean="0"/>
              <a:t>           </a:t>
            </a:r>
            <a:r>
              <a:rPr lang="fr-CH" sz="2000" dirty="0" smtClean="0"/>
              <a:t> to </a:t>
            </a:r>
            <a:r>
              <a:rPr lang="fr-CH" sz="2000" dirty="0" err="1" smtClean="0"/>
              <a:t>think</a:t>
            </a:r>
            <a:endParaRPr lang="fr-CH" sz="2000" dirty="0" smtClean="0"/>
          </a:p>
          <a:p>
            <a:pPr>
              <a:buFont typeface="Wingdings 2" pitchFamily="18" charset="2"/>
              <a:buNone/>
            </a:pPr>
            <a:r>
              <a:rPr lang="fr-CH" sz="2400" dirty="0" smtClean="0"/>
              <a:t> renoncer à </a:t>
            </a:r>
            <a:r>
              <a:rPr lang="fr-CH" sz="2400" dirty="0" err="1" smtClean="0"/>
              <a:t>qch</a:t>
            </a:r>
            <a:r>
              <a:rPr lang="ru-RU" sz="2400" dirty="0" smtClean="0"/>
              <a:t> </a:t>
            </a:r>
            <a:r>
              <a:rPr lang="fr-CH" sz="2400" dirty="0" smtClean="0"/>
              <a:t> </a:t>
            </a:r>
            <a:r>
              <a:rPr lang="ru-RU" sz="2400" dirty="0" smtClean="0"/>
              <a:t> </a:t>
            </a:r>
            <a:r>
              <a:rPr lang="fr-CH" sz="2400" dirty="0" smtClean="0"/>
              <a:t>         </a:t>
            </a:r>
            <a:r>
              <a:rPr lang="fr-CH" sz="2000" dirty="0" smtClean="0"/>
              <a:t>to </a:t>
            </a:r>
            <a:r>
              <a:rPr lang="fr-CH" sz="2000" dirty="0" err="1" smtClean="0"/>
              <a:t>renounce</a:t>
            </a:r>
            <a:endParaRPr lang="fr-CH" sz="2000" dirty="0" smtClean="0"/>
          </a:p>
          <a:p>
            <a:pPr>
              <a:buFont typeface="Wingdings 2" pitchFamily="18" charset="2"/>
              <a:buNone/>
            </a:pPr>
            <a:r>
              <a:rPr lang="fr-CH" sz="2400" dirty="0" smtClean="0"/>
              <a:t> tenir à </a:t>
            </a:r>
            <a:r>
              <a:rPr lang="fr-CH" sz="2400" dirty="0" err="1" smtClean="0"/>
              <a:t>qch</a:t>
            </a:r>
            <a:r>
              <a:rPr lang="ru-RU" sz="2400" dirty="0" smtClean="0"/>
              <a:t> </a:t>
            </a:r>
            <a:r>
              <a:rPr lang="fr-CH" sz="2400" dirty="0" smtClean="0"/>
              <a:t>                 </a:t>
            </a:r>
            <a:r>
              <a:rPr lang="fr-CH" sz="2000" dirty="0" smtClean="0"/>
              <a:t> to </a:t>
            </a:r>
            <a:r>
              <a:rPr lang="fr-CH" sz="2000" dirty="0" err="1" smtClean="0"/>
              <a:t>be</a:t>
            </a:r>
            <a:r>
              <a:rPr lang="fr-CH" sz="2000" dirty="0" smtClean="0"/>
              <a:t> </a:t>
            </a:r>
            <a:r>
              <a:rPr lang="fr-CH" sz="2000" dirty="0" err="1" smtClean="0"/>
              <a:t>attached</a:t>
            </a:r>
            <a:r>
              <a:rPr lang="fr-CH" sz="2000" dirty="0" smtClean="0"/>
              <a:t> to</a:t>
            </a:r>
          </a:p>
          <a:p>
            <a:pPr>
              <a:buFont typeface="Wingdings 2" pitchFamily="18" charset="2"/>
              <a:buNone/>
            </a:pPr>
            <a:r>
              <a:rPr lang="fr-CH" sz="2000" dirty="0" smtClean="0"/>
              <a:t> </a:t>
            </a:r>
            <a:r>
              <a:rPr lang="fr-CH" sz="2400" dirty="0" smtClean="0"/>
              <a:t>travailler à </a:t>
            </a:r>
            <a:r>
              <a:rPr lang="fr-CH" sz="2400" dirty="0" err="1" smtClean="0"/>
              <a:t>qch</a:t>
            </a:r>
            <a:r>
              <a:rPr lang="ru-RU" sz="2400" dirty="0" smtClean="0"/>
              <a:t> </a:t>
            </a:r>
            <a:r>
              <a:rPr lang="fr-CH" sz="2400" dirty="0" smtClean="0"/>
              <a:t>          </a:t>
            </a:r>
            <a:r>
              <a:rPr lang="fr-CH" sz="2000" dirty="0" smtClean="0"/>
              <a:t> to </a:t>
            </a:r>
            <a:r>
              <a:rPr lang="fr-CH" sz="2000" dirty="0" err="1" smtClean="0"/>
              <a:t>work</a:t>
            </a:r>
            <a:endParaRPr lang="fr-CH" sz="2000" dirty="0" smtClean="0"/>
          </a:p>
          <a:p>
            <a:pPr>
              <a:buFont typeface="Wingdings 2" pitchFamily="18" charset="2"/>
              <a:buNone/>
            </a:pPr>
            <a:r>
              <a:rPr lang="fr-CH" sz="2400" dirty="0" smtClean="0"/>
              <a:t> arriver à </a:t>
            </a:r>
            <a:r>
              <a:rPr lang="fr-CH" sz="2400" dirty="0" err="1" smtClean="0"/>
              <a:t>qch</a:t>
            </a:r>
            <a:r>
              <a:rPr lang="ru-RU" sz="2400" dirty="0" smtClean="0"/>
              <a:t> </a:t>
            </a:r>
            <a:r>
              <a:rPr lang="fr-CH" sz="2400" dirty="0" smtClean="0"/>
              <a:t>              </a:t>
            </a:r>
            <a:r>
              <a:rPr lang="fr-CH" sz="2000" dirty="0" smtClean="0"/>
              <a:t>to </a:t>
            </a:r>
            <a:r>
              <a:rPr lang="fr-CH" sz="2000" dirty="0" err="1" smtClean="0"/>
              <a:t>succeed</a:t>
            </a:r>
            <a:r>
              <a:rPr lang="fr-CH" sz="2000" dirty="0" smtClean="0"/>
              <a:t> in </a:t>
            </a:r>
            <a:r>
              <a:rPr lang="fr-CH" sz="2000" dirty="0" err="1" smtClean="0"/>
              <a:t>doing</a:t>
            </a:r>
            <a:r>
              <a:rPr lang="fr-CH" sz="2000" dirty="0" smtClean="0"/>
              <a:t> </a:t>
            </a:r>
            <a:r>
              <a:rPr lang="fr-CH" sz="2000" dirty="0" err="1" smtClean="0"/>
              <a:t>something</a:t>
            </a:r>
            <a:endParaRPr lang="fr-CH" sz="2000" dirty="0" smtClean="0"/>
          </a:p>
          <a:p>
            <a:pPr>
              <a:buFont typeface="Wingdings 2" pitchFamily="18" charset="2"/>
              <a:buNone/>
            </a:pPr>
            <a:r>
              <a:rPr lang="fr-CH" sz="2400" dirty="0" smtClean="0"/>
              <a:t>participer à </a:t>
            </a:r>
            <a:r>
              <a:rPr lang="fr-CH" sz="2400" dirty="0" err="1" smtClean="0"/>
              <a:t>qch</a:t>
            </a:r>
            <a:r>
              <a:rPr lang="fr-CH" sz="2400" dirty="0" smtClean="0"/>
              <a:t>           </a:t>
            </a:r>
            <a:r>
              <a:rPr lang="fr-CH" sz="2000" dirty="0" smtClean="0"/>
              <a:t>to </a:t>
            </a:r>
            <a:r>
              <a:rPr lang="fr-CH" sz="2000" dirty="0" err="1" smtClean="0"/>
              <a:t>take</a:t>
            </a:r>
            <a:r>
              <a:rPr lang="fr-CH" sz="2000" dirty="0" smtClean="0"/>
              <a:t> part</a:t>
            </a:r>
          </a:p>
          <a:p>
            <a:pPr>
              <a:buFont typeface="Wingdings 2" pitchFamily="18" charset="2"/>
              <a:buNone/>
            </a:pPr>
            <a:r>
              <a:rPr lang="fr-CH" sz="2400" dirty="0" smtClean="0"/>
              <a:t>assister à </a:t>
            </a:r>
            <a:r>
              <a:rPr lang="fr-CH" sz="2400" dirty="0" err="1" smtClean="0"/>
              <a:t>qch</a:t>
            </a:r>
            <a:r>
              <a:rPr lang="ru-RU" sz="2400" dirty="0" smtClean="0"/>
              <a:t> </a:t>
            </a:r>
            <a:r>
              <a:rPr lang="fr-CH" sz="2400" dirty="0" smtClean="0"/>
              <a:t>           </a:t>
            </a:r>
            <a:r>
              <a:rPr lang="fr-CH" sz="2000" dirty="0" smtClean="0"/>
              <a:t>  to attend</a:t>
            </a:r>
          </a:p>
          <a:p>
            <a:pPr>
              <a:buFont typeface="Wingdings 2" pitchFamily="18" charset="2"/>
              <a:buNone/>
            </a:pPr>
            <a:r>
              <a:rPr lang="fr-CH" sz="2400" dirty="0" smtClean="0"/>
              <a:t>obliger </a:t>
            </a:r>
            <a:r>
              <a:rPr lang="fr-CH" sz="2400" dirty="0" err="1" smtClean="0"/>
              <a:t>qn</a:t>
            </a:r>
            <a:r>
              <a:rPr lang="fr-CH" sz="2400" dirty="0" smtClean="0"/>
              <a:t> à faire </a:t>
            </a:r>
            <a:r>
              <a:rPr lang="fr-CH" sz="2400" dirty="0" err="1" smtClean="0"/>
              <a:t>qch</a:t>
            </a:r>
            <a:r>
              <a:rPr lang="ru-RU" sz="2400" dirty="0" smtClean="0"/>
              <a:t> </a:t>
            </a:r>
            <a:r>
              <a:rPr lang="fr-CH" sz="2400" dirty="0" smtClean="0"/>
              <a:t> </a:t>
            </a:r>
            <a:r>
              <a:rPr lang="fr-CH" sz="2000" dirty="0" smtClean="0"/>
              <a:t>to force </a:t>
            </a:r>
            <a:r>
              <a:rPr lang="fr-CH" sz="2000" dirty="0" err="1" smtClean="0"/>
              <a:t>somebody</a:t>
            </a:r>
            <a:r>
              <a:rPr lang="fr-CH" sz="2000" dirty="0" smtClean="0"/>
              <a:t> to do </a:t>
            </a:r>
            <a:r>
              <a:rPr lang="fr-CH" sz="2000" dirty="0" err="1" smtClean="0"/>
              <a:t>something</a:t>
            </a:r>
            <a:endParaRPr lang="fr-CH" sz="2000" dirty="0" smtClean="0"/>
          </a:p>
          <a:p>
            <a:pPr>
              <a:buFont typeface="Wingdings 2" pitchFamily="18" charset="2"/>
              <a:buNone/>
            </a:pPr>
            <a:r>
              <a:rPr lang="fr-CH" sz="2400" dirty="0" smtClean="0"/>
              <a:t>répondre à </a:t>
            </a:r>
            <a:r>
              <a:rPr lang="fr-CH" sz="2400" dirty="0" err="1" smtClean="0"/>
              <a:t>qch</a:t>
            </a:r>
            <a:r>
              <a:rPr lang="ru-RU" sz="2400" dirty="0" smtClean="0"/>
              <a:t> </a:t>
            </a:r>
            <a:r>
              <a:rPr lang="fr-CH" sz="2400" dirty="0" smtClean="0"/>
              <a:t>          </a:t>
            </a:r>
            <a:r>
              <a:rPr lang="fr-CH" sz="2000" dirty="0" smtClean="0"/>
              <a:t> to </a:t>
            </a:r>
            <a:r>
              <a:rPr lang="fr-CH" sz="2000" dirty="0" err="1" smtClean="0"/>
              <a:t>answer</a:t>
            </a:r>
            <a:endParaRPr lang="fr-CH" sz="2000" dirty="0" smtClean="0"/>
          </a:p>
          <a:p>
            <a:pPr>
              <a:buFont typeface="Wingdings 2" pitchFamily="18" charset="2"/>
              <a:buNone/>
            </a:pPr>
            <a:r>
              <a:rPr lang="fr-CH" sz="2400" dirty="0" smtClean="0"/>
              <a:t>réagir à </a:t>
            </a:r>
            <a:r>
              <a:rPr lang="fr-CH" sz="2400" dirty="0" err="1" smtClean="0"/>
              <a:t>qch</a:t>
            </a:r>
            <a:r>
              <a:rPr lang="ru-RU" sz="2400" dirty="0" smtClean="0"/>
              <a:t> </a:t>
            </a:r>
            <a:r>
              <a:rPr lang="fr-CH" sz="2400" dirty="0" smtClean="0"/>
              <a:t>               </a:t>
            </a:r>
            <a:r>
              <a:rPr lang="fr-CH" sz="2000" dirty="0" smtClean="0"/>
              <a:t> to </a:t>
            </a:r>
            <a:r>
              <a:rPr lang="fr-CH" sz="2000" dirty="0" err="1" smtClean="0"/>
              <a:t>react</a:t>
            </a:r>
            <a:endParaRPr lang="fr-CH" sz="2000" dirty="0" smtClean="0"/>
          </a:p>
          <a:p>
            <a:pPr>
              <a:buFont typeface="Wingdings 2" pitchFamily="18" charset="2"/>
              <a:buNone/>
            </a:pPr>
            <a:r>
              <a:rPr lang="fr-CH" sz="2400" dirty="0" smtClean="0"/>
              <a:t>toucher à </a:t>
            </a:r>
            <a:r>
              <a:rPr lang="fr-CH" sz="2400" dirty="0" err="1" smtClean="0"/>
              <a:t>qch</a:t>
            </a:r>
            <a:r>
              <a:rPr lang="ru-RU" sz="2400" dirty="0" smtClean="0"/>
              <a:t> </a:t>
            </a:r>
            <a:r>
              <a:rPr lang="fr-CH" sz="2400" dirty="0" smtClean="0"/>
              <a:t>             </a:t>
            </a:r>
            <a:r>
              <a:rPr lang="fr-CH" sz="2000" dirty="0" smtClean="0"/>
              <a:t>to </a:t>
            </a:r>
            <a:r>
              <a:rPr lang="fr-CH" sz="2000" dirty="0" err="1" smtClean="0"/>
              <a:t>touch</a:t>
            </a:r>
            <a:endParaRPr lang="fr-CH" sz="2000" dirty="0" smtClean="0"/>
          </a:p>
          <a:p>
            <a:pPr>
              <a:buFont typeface="Wingdings 2" pitchFamily="18" charset="2"/>
              <a:buNone/>
            </a:pPr>
            <a:r>
              <a:rPr lang="fr-CH" sz="2400" dirty="0" smtClean="0"/>
              <a:t>aider </a:t>
            </a:r>
            <a:r>
              <a:rPr lang="fr-CH" sz="2400" dirty="0" err="1" smtClean="0"/>
              <a:t>qn</a:t>
            </a:r>
            <a:r>
              <a:rPr lang="fr-CH" sz="2400" dirty="0" smtClean="0"/>
              <a:t> à faire </a:t>
            </a:r>
            <a:r>
              <a:rPr lang="fr-CH" sz="2400" dirty="0" err="1" smtClean="0"/>
              <a:t>qch</a:t>
            </a:r>
            <a:r>
              <a:rPr lang="ru-RU" sz="2400" dirty="0" smtClean="0"/>
              <a:t> </a:t>
            </a:r>
            <a:r>
              <a:rPr lang="fr-CH" sz="2400" dirty="0" smtClean="0"/>
              <a:t>   </a:t>
            </a:r>
            <a:r>
              <a:rPr lang="fr-CH" sz="2000" dirty="0" smtClean="0"/>
              <a:t> to help</a:t>
            </a:r>
          </a:p>
          <a:p>
            <a:pPr>
              <a:buFont typeface="Wingdings 2" pitchFamily="18" charset="2"/>
              <a:buNone/>
            </a:pPr>
            <a:endParaRPr lang="fr-CH" dirty="0" smtClean="0"/>
          </a:p>
          <a:p>
            <a:pPr>
              <a:buFont typeface="Wingdings 2" pitchFamily="18" charset="2"/>
              <a:buNone/>
            </a:pPr>
            <a:endParaRPr lang="fr-CH" sz="2400" dirty="0" smtClean="0"/>
          </a:p>
          <a:p>
            <a:pPr>
              <a:buFont typeface="Wingdings 2" pitchFamily="18" charset="2"/>
              <a:buNone/>
            </a:pPr>
            <a:endParaRPr lang="fr-CH" sz="2400" b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pitaux">
  <a:themeElements>
    <a:clrScheme name="Capitaux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Capitaux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apitaux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331</TotalTime>
  <Words>543</Words>
  <Application>Microsoft Office PowerPoint</Application>
  <PresentationFormat>Affichage à l'écran (4:3)</PresentationFormat>
  <Paragraphs>100</Paragraphs>
  <Slides>9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0" baseType="lpstr">
      <vt:lpstr>Capitaux</vt:lpstr>
      <vt:lpstr>Les pronoms en et y</vt:lpstr>
      <vt:lpstr>Observez.</vt:lpstr>
      <vt:lpstr> Les pronoms en et y </vt:lpstr>
      <vt:lpstr>Le pronom en </vt:lpstr>
      <vt:lpstr>Le pronom en</vt:lpstr>
      <vt:lpstr>Le pronom y </vt:lpstr>
      <vt:lpstr>Diapositive 7</vt:lpstr>
      <vt:lpstr>Diapositive 8</vt:lpstr>
      <vt:lpstr>Diapositive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Savioz Olga</dc:creator>
  <cp:lastModifiedBy>Savioz Olga</cp:lastModifiedBy>
  <cp:revision>58</cp:revision>
  <dcterms:created xsi:type="dcterms:W3CDTF">2015-02-27T16:45:30Z</dcterms:created>
  <dcterms:modified xsi:type="dcterms:W3CDTF">2015-10-31T13:27:49Z</dcterms:modified>
</cp:coreProperties>
</file>